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6"/>
  </p:notesMasterIdLst>
  <p:sldIdLst>
    <p:sldId id="256" r:id="rId2"/>
    <p:sldId id="257" r:id="rId3"/>
    <p:sldId id="259" r:id="rId4"/>
    <p:sldId id="258" r:id="rId5"/>
    <p:sldId id="261" r:id="rId6"/>
    <p:sldId id="262" r:id="rId7"/>
    <p:sldId id="263" r:id="rId8"/>
    <p:sldId id="260" r:id="rId9"/>
    <p:sldId id="264" r:id="rId10"/>
    <p:sldId id="266" r:id="rId11"/>
    <p:sldId id="267" r:id="rId12"/>
    <p:sldId id="265" r:id="rId13"/>
    <p:sldId id="269" r:id="rId14"/>
    <p:sldId id="268" r:id="rId15"/>
    <p:sldId id="270" r:id="rId16"/>
    <p:sldId id="272" r:id="rId17"/>
    <p:sldId id="271" r:id="rId18"/>
    <p:sldId id="273" r:id="rId19"/>
    <p:sldId id="275" r:id="rId20"/>
    <p:sldId id="278" r:id="rId21"/>
    <p:sldId id="276" r:id="rId22"/>
    <p:sldId id="282" r:id="rId23"/>
    <p:sldId id="277" r:id="rId24"/>
    <p:sldId id="280" r:id="rId25"/>
    <p:sldId id="281" r:id="rId26"/>
    <p:sldId id="283" r:id="rId27"/>
    <p:sldId id="317" r:id="rId28"/>
    <p:sldId id="318" r:id="rId29"/>
    <p:sldId id="323" r:id="rId30"/>
    <p:sldId id="320" r:id="rId31"/>
    <p:sldId id="324" r:id="rId32"/>
    <p:sldId id="319" r:id="rId33"/>
    <p:sldId id="321" r:id="rId34"/>
    <p:sldId id="325" r:id="rId35"/>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6CC"/>
    <a:srgbClr val="FF67AC"/>
    <a:srgbClr val="EA4B04"/>
    <a:srgbClr val="5EEC3C"/>
    <a:srgbClr val="9900CC"/>
    <a:srgbClr val="FF9900"/>
    <a:srgbClr val="D99B01"/>
    <a:srgbClr val="CC0099"/>
    <a:srgbClr val="FFDC47"/>
    <a:srgbClr val="CCC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397" autoAdjust="0"/>
    <p:restoredTop sz="94353" autoAdjust="0"/>
  </p:normalViewPr>
  <p:slideViewPr>
    <p:cSldViewPr>
      <p:cViewPr varScale="1">
        <p:scale>
          <a:sx n="90" d="100"/>
          <a:sy n="90" d="100"/>
        </p:scale>
        <p:origin x="702" y="84"/>
      </p:cViewPr>
      <p:guideLst>
        <p:guide orient="horz" pos="1620"/>
        <p:guide pos="2880"/>
      </p:guideLst>
    </p:cSldViewPr>
  </p:slideViewPr>
  <p:notesTextViewPr>
    <p:cViewPr>
      <p:scale>
        <a:sx n="1" d="1"/>
        <a:sy n="1" d="1"/>
      </p:scale>
      <p:origin x="0" y="0"/>
    </p:cViewPr>
  </p:notesTextViewPr>
  <p:gridSpacing cx="152705" cy="152705"/>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BEE2D15-F25E-40A4-A10A-4C9AFA0BFA6E}" type="datetimeFigureOut">
              <a:rPr lang="en-US" smtClean="0"/>
              <a:t>2/13/2022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45AC8A1-FE35-4092-9242-A4D70C7FFD2F}" type="slidenum">
              <a:rPr lang="en-US" smtClean="0"/>
              <a:t>‹#›</a:t>
            </a:fld>
            <a:endParaRPr lang="en-US"/>
          </a:p>
        </p:txBody>
      </p:sp>
    </p:spTree>
    <p:extLst>
      <p:ext uri="{BB962C8B-B14F-4D97-AF65-F5344CB8AC3E}">
        <p14:creationId xmlns:p14="http://schemas.microsoft.com/office/powerpoint/2010/main" val="32451623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7350B06-B074-48FC-8CFD-53D2CD8FB95F}" type="slidenum">
              <a:rPr lang="en-US" smtClean="0"/>
              <a:t>7</a:t>
            </a:fld>
            <a:endParaRPr lang="en-US" dirty="0"/>
          </a:p>
        </p:txBody>
      </p:sp>
    </p:spTree>
    <p:extLst>
      <p:ext uri="{BB962C8B-B14F-4D97-AF65-F5344CB8AC3E}">
        <p14:creationId xmlns:p14="http://schemas.microsoft.com/office/powerpoint/2010/main" val="22217786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7350B06-B074-48FC-8CFD-53D2CD8FB95F}" type="slidenum">
              <a:rPr lang="en-US" smtClean="0"/>
              <a:t>8</a:t>
            </a:fld>
            <a:endParaRPr lang="en-US" dirty="0"/>
          </a:p>
        </p:txBody>
      </p:sp>
    </p:spTree>
    <p:extLst>
      <p:ext uri="{BB962C8B-B14F-4D97-AF65-F5344CB8AC3E}">
        <p14:creationId xmlns:p14="http://schemas.microsoft.com/office/powerpoint/2010/main" val="317850453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25318" y="2724455"/>
            <a:ext cx="8093364" cy="1231117"/>
          </a:xfrm>
          <a:noFill/>
          <a:effectLst>
            <a:outerShdw blurRad="50800" dist="38100" dir="2700000" algn="tl" rotWithShape="0">
              <a:prstClr val="black">
                <a:alpha val="40000"/>
              </a:prstClr>
            </a:outerShdw>
          </a:effectLst>
        </p:spPr>
        <p:txBody>
          <a:bodyPr>
            <a:normAutofit/>
          </a:bodyPr>
          <a:lstStyle>
            <a:lvl1pPr algn="l">
              <a:defRPr sz="3600">
                <a:solidFill>
                  <a:schemeClr val="bg1"/>
                </a:solidFill>
              </a:defRPr>
            </a:lvl1pPr>
          </a:lstStyle>
          <a:p>
            <a:r>
              <a:rPr lang="en-US" dirty="0"/>
              <a:t>Click to edit </a:t>
            </a:r>
            <a:br>
              <a:rPr lang="en-US" dirty="0"/>
            </a:br>
            <a:r>
              <a:rPr lang="en-US" dirty="0"/>
              <a:t>Master title style</a:t>
            </a:r>
          </a:p>
        </p:txBody>
      </p:sp>
      <p:sp>
        <p:nvSpPr>
          <p:cNvPr id="3" name="Subtitle 2"/>
          <p:cNvSpPr>
            <a:spLocks noGrp="1"/>
          </p:cNvSpPr>
          <p:nvPr>
            <p:ph type="subTitle" idx="1"/>
          </p:nvPr>
        </p:nvSpPr>
        <p:spPr>
          <a:xfrm>
            <a:off x="525317" y="1350110"/>
            <a:ext cx="8093366" cy="1068936"/>
          </a:xfrm>
        </p:spPr>
        <p:txBody>
          <a:bodyPr>
            <a:normAutofit/>
          </a:bodyPr>
          <a:lstStyle>
            <a:lvl1pPr marL="0" indent="0" algn="l">
              <a:buNone/>
              <a:defRPr sz="2800" b="0" i="0">
                <a:solidFill>
                  <a:srgbClr val="00206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a:t>
            </a:r>
          </a:p>
          <a:p>
            <a:r>
              <a:rPr lang="en-US" dirty="0"/>
              <a:t>Master subtitle style</a:t>
            </a:r>
          </a:p>
        </p:txBody>
      </p:sp>
      <p:sp>
        <p:nvSpPr>
          <p:cNvPr id="4" name="Date Placeholder 3"/>
          <p:cNvSpPr>
            <a:spLocks noGrp="1"/>
          </p:cNvSpPr>
          <p:nvPr>
            <p:ph type="dt" sz="half" idx="10"/>
          </p:nvPr>
        </p:nvSpPr>
        <p:spPr/>
        <p:txBody>
          <a:bodyPr/>
          <a:lstStyle/>
          <a:p>
            <a:fld id="{53074F12-AA26-4AC8-9962-C36BB8F32554}" type="datetimeFigureOut">
              <a:rPr lang="en-US" smtClean="0"/>
              <a:pPr/>
              <a:t>2/13/2022</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2538751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2/13/2022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776078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2/13/2022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4286657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2/13/2022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pic>
        <p:nvPicPr>
          <p:cNvPr id="7" name="Picture 6" descr="E:\websites\free-power-point-templates\2012\logos.png">
            <a:extLst>
              <a:ext uri="{FF2B5EF4-FFF2-40B4-BE49-F238E27FC236}">
                <a16:creationId xmlns:a16="http://schemas.microsoft.com/office/drawing/2014/main" id="{C83626FB-E8F8-4803-8EC8-BF03248BCFAD}"/>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3918306" y="2326213"/>
            <a:ext cx="1463784" cy="526961"/>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36099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48965" y="128470"/>
            <a:ext cx="8246070" cy="916229"/>
          </a:xfrm>
        </p:spPr>
        <p:txBody>
          <a:bodyPr>
            <a:normAutofit/>
          </a:bodyPr>
          <a:lstStyle>
            <a:lvl1pPr algn="l">
              <a:defRPr sz="3600" baseline="0">
                <a:solidFill>
                  <a:srgbClr val="0070C0"/>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Content Placeholder 2"/>
          <p:cNvSpPr>
            <a:spLocks noGrp="1"/>
          </p:cNvSpPr>
          <p:nvPr>
            <p:ph idx="1"/>
          </p:nvPr>
        </p:nvSpPr>
        <p:spPr>
          <a:xfrm>
            <a:off x="448966" y="1350111"/>
            <a:ext cx="8246070" cy="3359504"/>
          </a:xfrm>
        </p:spPr>
        <p:txBody>
          <a:bodyPr/>
          <a:lstStyle>
            <a:lvl1pPr algn="l">
              <a:defRPr sz="2800">
                <a:solidFill>
                  <a:schemeClr val="bg1"/>
                </a:solidFill>
              </a:defRPr>
            </a:lvl1pPr>
            <a:lvl2pPr algn="l">
              <a:defRPr>
                <a:solidFill>
                  <a:schemeClr val="bg1"/>
                </a:solidFill>
              </a:defRPr>
            </a:lvl2pPr>
            <a:lvl3pPr algn="l">
              <a:defRPr>
                <a:solidFill>
                  <a:schemeClr val="bg1"/>
                </a:solidFill>
              </a:defRPr>
            </a:lvl3pPr>
            <a:lvl4pPr algn="l">
              <a:defRPr>
                <a:solidFill>
                  <a:schemeClr val="bg1"/>
                </a:solidFill>
              </a:defRPr>
            </a:lvl4pPr>
            <a:lvl5pPr algn="l">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2/13/2022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6644713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1670" y="433880"/>
            <a:ext cx="6260905" cy="572644"/>
          </a:xfrm>
        </p:spPr>
        <p:txBody>
          <a:bodyPr>
            <a:normAutofit/>
          </a:bodyPr>
          <a:lstStyle>
            <a:lvl1pPr algn="l">
              <a:defRPr sz="3600">
                <a:solidFill>
                  <a:srgbClr val="0070C0"/>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Content Placeholder 2"/>
          <p:cNvSpPr>
            <a:spLocks noGrp="1"/>
          </p:cNvSpPr>
          <p:nvPr>
            <p:ph idx="1"/>
          </p:nvPr>
        </p:nvSpPr>
        <p:spPr>
          <a:xfrm>
            <a:off x="601670" y="1198559"/>
            <a:ext cx="6260905" cy="3511061"/>
          </a:xfrm>
        </p:spPr>
        <p:txBody>
          <a:bodyPr/>
          <a:lstStyle>
            <a:lvl1pPr>
              <a:defRPr sz="2800">
                <a:solidFill>
                  <a:srgbClr val="002060"/>
                </a:solidFill>
              </a:defRPr>
            </a:lvl1pPr>
            <a:lvl2pPr>
              <a:defRPr>
                <a:solidFill>
                  <a:srgbClr val="002060"/>
                </a:solidFill>
              </a:defRPr>
            </a:lvl2pPr>
            <a:lvl3pPr>
              <a:defRPr>
                <a:solidFill>
                  <a:srgbClr val="002060"/>
                </a:solidFill>
              </a:defRPr>
            </a:lvl3pPr>
            <a:lvl4pPr>
              <a:defRPr>
                <a:solidFill>
                  <a:srgbClr val="002060"/>
                </a:solidFill>
              </a:defRPr>
            </a:lvl4pPr>
            <a:lvl5pPr>
              <a:defRPr>
                <a:solidFill>
                  <a:srgbClr val="00206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2/13/2022</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6293913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3074F12-AA26-4AC8-9962-C36BB8F32554}" type="datetimeFigureOut">
              <a:rPr lang="en-US" smtClean="0"/>
              <a:pPr/>
              <a:t>2/13/2022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8634415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3074F12-AA26-4AC8-9962-C36BB8F32554}" type="datetimeFigureOut">
              <a:rPr lang="en-US" smtClean="0"/>
              <a:pPr/>
              <a:t>2/13/2022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5567918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48964" y="128470"/>
            <a:ext cx="8246071" cy="763525"/>
          </a:xfrm>
        </p:spPr>
        <p:txBody>
          <a:bodyPr>
            <a:normAutofit/>
          </a:bodyPr>
          <a:lstStyle>
            <a:lvl1pPr algn="l">
              <a:defRPr sz="3600" baseline="0">
                <a:solidFill>
                  <a:srgbClr val="0070C0"/>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Text Placeholder 2"/>
          <p:cNvSpPr>
            <a:spLocks noGrp="1"/>
          </p:cNvSpPr>
          <p:nvPr>
            <p:ph type="body" idx="1"/>
          </p:nvPr>
        </p:nvSpPr>
        <p:spPr>
          <a:xfrm>
            <a:off x="536879" y="1655520"/>
            <a:ext cx="4040188" cy="479822"/>
          </a:xfrm>
        </p:spPr>
        <p:txBody>
          <a:bodyPr anchor="b"/>
          <a:lstStyle>
            <a:lvl1pPr marL="0" indent="0" algn="ctr">
              <a:buNone/>
              <a:defRPr sz="2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536879" y="2087040"/>
            <a:ext cx="4040188" cy="2137871"/>
          </a:xfrm>
        </p:spPr>
        <p:txBody>
          <a:bodyPr/>
          <a:lstStyle>
            <a:lvl1pPr algn="ctr">
              <a:defRPr sz="2400">
                <a:solidFill>
                  <a:schemeClr val="bg1"/>
                </a:solidFill>
              </a:defRPr>
            </a:lvl1pPr>
            <a:lvl2pPr algn="ctr">
              <a:defRPr sz="2000">
                <a:solidFill>
                  <a:schemeClr val="bg1"/>
                </a:solidFill>
              </a:defRPr>
            </a:lvl2pPr>
            <a:lvl3pPr algn="ctr">
              <a:defRPr sz="1800">
                <a:solidFill>
                  <a:schemeClr val="bg1"/>
                </a:solidFill>
              </a:defRPr>
            </a:lvl3pPr>
            <a:lvl4pPr algn="ctr">
              <a:defRPr sz="1600">
                <a:solidFill>
                  <a:schemeClr val="bg1"/>
                </a:solidFill>
              </a:defRPr>
            </a:lvl4pPr>
            <a:lvl5pPr algn="ctr">
              <a:defRPr sz="1600">
                <a:solidFill>
                  <a:schemeClr val="bg1"/>
                </a:solidFil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572000" y="1655520"/>
            <a:ext cx="4041775" cy="479822"/>
          </a:xfrm>
        </p:spPr>
        <p:txBody>
          <a:bodyPr anchor="b"/>
          <a:lstStyle>
            <a:lvl1pPr marL="0" indent="0" algn="ctr">
              <a:buNone/>
              <a:defRPr sz="2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572000" y="2087040"/>
            <a:ext cx="4041775" cy="2137871"/>
          </a:xfrm>
        </p:spPr>
        <p:txBody>
          <a:bodyPr/>
          <a:lstStyle>
            <a:lvl1pPr algn="ctr">
              <a:defRPr sz="2400">
                <a:solidFill>
                  <a:schemeClr val="bg1"/>
                </a:solidFill>
              </a:defRPr>
            </a:lvl1pPr>
            <a:lvl2pPr algn="ctr">
              <a:defRPr sz="2000">
                <a:solidFill>
                  <a:schemeClr val="bg1"/>
                </a:solidFill>
              </a:defRPr>
            </a:lvl2pPr>
            <a:lvl3pPr algn="ctr">
              <a:defRPr sz="1800">
                <a:solidFill>
                  <a:schemeClr val="bg1"/>
                </a:solidFill>
              </a:defRPr>
            </a:lvl3pPr>
            <a:lvl4pPr algn="ctr">
              <a:defRPr sz="1600">
                <a:solidFill>
                  <a:schemeClr val="bg1"/>
                </a:solidFill>
              </a:defRPr>
            </a:lvl4pPr>
            <a:lvl5pPr algn="ctr">
              <a:defRPr sz="1600">
                <a:solidFill>
                  <a:schemeClr val="bg1"/>
                </a:solidFil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53074F12-AA26-4AC8-9962-C36BB8F32554}" type="datetimeFigureOut">
              <a:rPr lang="en-US" smtClean="0"/>
              <a:pPr/>
              <a:t>2/13/2022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1229119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3074F12-AA26-4AC8-9962-C36BB8F32554}" type="datetimeFigureOut">
              <a:rPr lang="en-US" smtClean="0"/>
              <a:pPr/>
              <a:t>2/13/2022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0297731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3074F12-AA26-4AC8-9962-C36BB8F32554}" type="datetimeFigureOut">
              <a:rPr lang="en-US" smtClean="0"/>
              <a:pPr/>
              <a:t>2/13/2022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2518640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2/13/2022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1744526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53074F12-AA26-4AC8-9962-C36BB8F32554}" type="datetimeFigureOut">
              <a:rPr lang="en-US" smtClean="0"/>
              <a:pPr/>
              <a:t>2/13/2022</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B82CCC60-E8CD-4174-8B1A-7DF615B22EEF}" type="slidenum">
              <a:rPr lang="en-US" smtClean="0"/>
              <a:pPr/>
              <a:t>‹#›</a:t>
            </a:fld>
            <a:endParaRPr lang="en-US"/>
          </a:p>
        </p:txBody>
      </p:sp>
      <p:sp>
        <p:nvSpPr>
          <p:cNvPr id="7" name="TextBox 6">
            <a:extLst>
              <a:ext uri="{FF2B5EF4-FFF2-40B4-BE49-F238E27FC236}">
                <a16:creationId xmlns:a16="http://schemas.microsoft.com/office/drawing/2014/main" id="{C20DFF02-B701-4741-A3EA-0F184D940169}"/>
              </a:ext>
            </a:extLst>
          </p:cNvPr>
          <p:cNvSpPr txBox="1"/>
          <p:nvPr userDrawn="1"/>
        </p:nvSpPr>
        <p:spPr>
          <a:xfrm>
            <a:off x="-9150" y="5213747"/>
            <a:ext cx="8389625" cy="523220"/>
          </a:xfrm>
          <a:prstGeom prst="rect">
            <a:avLst/>
          </a:prstGeom>
          <a:noFill/>
        </p:spPr>
        <p:txBody>
          <a:bodyPr wrap="square" rtlCol="0">
            <a:spAutoFit/>
          </a:bodyPr>
          <a:lstStyle/>
          <a:p>
            <a:r>
              <a:rPr lang="en-US" sz="1400">
                <a:solidFill>
                  <a:schemeClr val="bg1">
                    <a:lumMod val="65000"/>
                  </a:schemeClr>
                </a:solidFill>
                <a:latin typeface="Dubai" panose="020B0503030403030204" pitchFamily="34" charset="-78"/>
              </a:rPr>
              <a:t>This presentation uses a free template provided by FPPT.com</a:t>
            </a:r>
          </a:p>
          <a:p>
            <a:r>
              <a:rPr lang="en-US" sz="1400">
                <a:solidFill>
                  <a:schemeClr val="bg1">
                    <a:lumMod val="65000"/>
                  </a:schemeClr>
                </a:solidFill>
                <a:latin typeface="Dubai" panose="020B0503030403030204" pitchFamily="34" charset="-78"/>
              </a:rPr>
              <a:t>www.free-power-point-templates.com</a:t>
            </a:r>
          </a:p>
        </p:txBody>
      </p:sp>
    </p:spTree>
    <p:extLst>
      <p:ext uri="{BB962C8B-B14F-4D97-AF65-F5344CB8AC3E}">
        <p14:creationId xmlns:p14="http://schemas.microsoft.com/office/powerpoint/2010/main" val="19440393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3.xml"/><Relationship Id="rId5" Type="http://schemas.openxmlformats.org/officeDocument/2006/relationships/image" Target="../media/image21.png"/><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xml"/><Relationship Id="rId1" Type="http://schemas.openxmlformats.org/officeDocument/2006/relationships/slideLayout" Target="../slideLayouts/slideLayout8.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5005" y="2877160"/>
            <a:ext cx="4679700" cy="1221056"/>
          </a:xfrm>
        </p:spPr>
        <p:txBody>
          <a:bodyPr>
            <a:normAutofit fontScale="90000"/>
          </a:bodyPr>
          <a:lstStyle/>
          <a:p>
            <a:r>
              <a:rPr lang="en-US" sz="4000" dirty="0">
                <a:latin typeface="Times New Roman" panose="02020603050405020304" pitchFamily="18" charset="0"/>
                <a:cs typeface="Times New Roman" panose="02020603050405020304" pitchFamily="18" charset="0"/>
              </a:rPr>
              <a:t>Introduction to Artificial Intelligence </a:t>
            </a:r>
            <a:br>
              <a:rPr lang="en-US" dirty="0"/>
            </a:br>
            <a:endParaRPr lang="en-US" dirty="0"/>
          </a:p>
        </p:txBody>
      </p:sp>
      <p:sp>
        <p:nvSpPr>
          <p:cNvPr id="3" name="Subtitle 2"/>
          <p:cNvSpPr>
            <a:spLocks noGrp="1"/>
          </p:cNvSpPr>
          <p:nvPr>
            <p:ph type="subTitle" idx="1"/>
          </p:nvPr>
        </p:nvSpPr>
        <p:spPr>
          <a:xfrm>
            <a:off x="7015280" y="4332033"/>
            <a:ext cx="8093366" cy="1068936"/>
          </a:xfrm>
        </p:spPr>
        <p:txBody>
          <a:bodyPr>
            <a:normAutofit/>
          </a:bodyPr>
          <a:lstStyle/>
          <a:p>
            <a:r>
              <a:rPr lang="en-US" sz="1800" dirty="0">
                <a:latin typeface="Georgia" panose="02040502050405020303" pitchFamily="18" charset="0"/>
                <a:cs typeface="Times New Roman" panose="02020603050405020304" pitchFamily="18" charset="0"/>
              </a:rPr>
              <a:t>Litty Tressa George</a:t>
            </a:r>
          </a:p>
          <a:p>
            <a:r>
              <a:rPr lang="en-US" sz="1800" dirty="0">
                <a:latin typeface="Georgia" panose="02040502050405020303" pitchFamily="18" charset="0"/>
                <a:cs typeface="Times New Roman" panose="02020603050405020304" pitchFamily="18" charset="0"/>
              </a:rPr>
              <a:t>Lecturer FICT</a:t>
            </a:r>
          </a:p>
        </p:txBody>
      </p:sp>
      <p:sp>
        <p:nvSpPr>
          <p:cNvPr id="4" name="Rectangle 3"/>
          <p:cNvSpPr/>
          <p:nvPr/>
        </p:nvSpPr>
        <p:spPr>
          <a:xfrm>
            <a:off x="0" y="4866501"/>
            <a:ext cx="1558440" cy="338554"/>
          </a:xfrm>
          <a:prstGeom prst="rect">
            <a:avLst/>
          </a:prstGeom>
        </p:spPr>
        <p:txBody>
          <a:bodyPr wrap="none">
            <a:spAutoFit/>
          </a:bodyPr>
          <a:lstStyle/>
          <a:p>
            <a:pPr lvl="0">
              <a:spcBef>
                <a:spcPct val="20000"/>
              </a:spcBef>
            </a:pPr>
            <a:r>
              <a:rPr lang="en-US" sz="1600" dirty="0">
                <a:solidFill>
                  <a:srgbClr val="002060"/>
                </a:solidFill>
                <a:latin typeface="Georgia" panose="02040502050405020303" pitchFamily="18" charset="0"/>
                <a:cs typeface="Times New Roman" panose="02020603050405020304" pitchFamily="18" charset="0"/>
              </a:rPr>
              <a:t>Section 1 PPT 1</a:t>
            </a:r>
          </a:p>
        </p:txBody>
      </p:sp>
    </p:spTree>
    <p:extLst>
      <p:ext uri="{BB962C8B-B14F-4D97-AF65-F5344CB8AC3E}">
        <p14:creationId xmlns:p14="http://schemas.microsoft.com/office/powerpoint/2010/main" val="3639203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43555" y="281175"/>
            <a:ext cx="5628913" cy="830997"/>
          </a:xfrm>
          <a:prstGeom prst="rect">
            <a:avLst/>
          </a:prstGeom>
        </p:spPr>
        <p:txBody>
          <a:bodyPr wrap="none">
            <a:spAutoFit/>
          </a:bodyPr>
          <a:lstStyle/>
          <a:p>
            <a:r>
              <a:rPr lang="en-US" sz="2400" b="1" dirty="0">
                <a:solidFill>
                  <a:schemeClr val="accent1">
                    <a:lumMod val="75000"/>
                  </a:schemeClr>
                </a:solidFill>
                <a:latin typeface="Times New Roman" panose="02020603050405020304" pitchFamily="18" charset="0"/>
                <a:cs typeface="Times New Roman" panose="02020603050405020304" pitchFamily="18" charset="0"/>
              </a:rPr>
              <a:t>Searle’s Chinese Room Argument</a:t>
            </a:r>
            <a:r>
              <a:rPr lang="en-US" sz="2400" b="1" dirty="0">
                <a:solidFill>
                  <a:srgbClr val="002060"/>
                </a:solidFill>
                <a:latin typeface="Times New Roman" panose="02020603050405020304" pitchFamily="18" charset="0"/>
                <a:cs typeface="Times New Roman" panose="02020603050405020304" pitchFamily="18" charset="0"/>
              </a:rPr>
              <a:t>(contd.)</a:t>
            </a:r>
          </a:p>
          <a:p>
            <a:endParaRPr lang="en-US" sz="2400" b="1" dirty="0">
              <a:solidFill>
                <a:schemeClr val="accent1">
                  <a:lumMod val="75000"/>
                </a:schemeClr>
              </a:solidFill>
              <a:latin typeface="Times New Roman" panose="02020603050405020304" pitchFamily="18" charset="0"/>
              <a:cs typeface="Times New Roman" panose="02020603050405020304" pitchFamily="18" charset="0"/>
            </a:endParaRPr>
          </a:p>
        </p:txBody>
      </p:sp>
      <p:pic>
        <p:nvPicPr>
          <p:cNvPr id="3" name="Picture 4" descr="https://upload.wikimedia.org/wikipedia/commons/thumb/6/69/John_searle2.jpg/220px-John_searle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9785" y="1350110"/>
            <a:ext cx="2481369" cy="3304732"/>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3808475" y="1655520"/>
            <a:ext cx="5191969" cy="2308324"/>
          </a:xfrm>
          <a:prstGeom prst="rect">
            <a:avLst/>
          </a:prstGeom>
        </p:spPr>
        <p:txBody>
          <a:bodyPr wrap="square">
            <a:spAutoFit/>
          </a:bodyPr>
          <a:lstStyle/>
          <a:p>
            <a:r>
              <a:rPr lang="en-US" dirty="0">
                <a:solidFill>
                  <a:schemeClr val="accent6">
                    <a:lumMod val="20000"/>
                    <a:lumOff val="80000"/>
                  </a:schemeClr>
                </a:solidFill>
                <a:latin typeface="Times New Roman" panose="02020603050405020304" pitchFamily="18" charset="0"/>
                <a:cs typeface="Times New Roman" panose="02020603050405020304" pitchFamily="18" charset="0"/>
              </a:rPr>
              <a:t>                    Searle’s argument </a:t>
            </a:r>
          </a:p>
          <a:p>
            <a:endParaRPr lang="en-US" dirty="0">
              <a:solidFill>
                <a:schemeClr val="accent6">
                  <a:lumMod val="20000"/>
                  <a:lumOff val="80000"/>
                </a:schemeClr>
              </a:solidFill>
              <a:latin typeface="Times New Roman" panose="02020603050405020304" pitchFamily="18" charset="0"/>
              <a:cs typeface="Times New Roman" panose="02020603050405020304" pitchFamily="18" charset="0"/>
            </a:endParaRPr>
          </a:p>
          <a:p>
            <a:pPr algn="just"/>
            <a:r>
              <a:rPr lang="en-US" dirty="0">
                <a:solidFill>
                  <a:schemeClr val="accent6">
                    <a:lumMod val="20000"/>
                    <a:lumOff val="80000"/>
                  </a:schemeClr>
                </a:solidFill>
                <a:latin typeface="Times New Roman" panose="02020603050405020304" pitchFamily="18" charset="0"/>
                <a:cs typeface="Times New Roman" panose="02020603050405020304" pitchFamily="18" charset="0"/>
              </a:rPr>
              <a:t>The man in the room does not understand Chinese.    The pieces of card do not understand Chinese. </a:t>
            </a:r>
          </a:p>
          <a:p>
            <a:pPr algn="just"/>
            <a:r>
              <a:rPr lang="en-US" dirty="0">
                <a:solidFill>
                  <a:schemeClr val="accent6">
                    <a:lumMod val="20000"/>
                    <a:lumOff val="80000"/>
                  </a:schemeClr>
                </a:solidFill>
                <a:latin typeface="Times New Roman" panose="02020603050405020304" pitchFamily="18" charset="0"/>
                <a:cs typeface="Times New Roman" panose="02020603050405020304" pitchFamily="18" charset="0"/>
              </a:rPr>
              <a:t>The room itself does not understand Chinese, and yet the system as a whole is able to exhibit properties that lead an observer to believe that the system (or some part of it) does understand Chinese.</a:t>
            </a:r>
            <a:endParaRPr lang="en-US" sz="1400" dirty="0">
              <a:solidFill>
                <a:schemeClr val="accent6">
                  <a:lumMod val="20000"/>
                  <a:lumOff val="8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357262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760411" y="1197404"/>
            <a:ext cx="7781919" cy="1374346"/>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b="1" dirty="0">
                <a:solidFill>
                  <a:schemeClr val="bg1"/>
                </a:solidFill>
              </a:rPr>
              <a:t>The question Searle wants to answer is</a:t>
            </a:r>
            <a:endParaRPr lang="en-US" b="1" dirty="0"/>
          </a:p>
        </p:txBody>
      </p:sp>
      <p:sp>
        <p:nvSpPr>
          <p:cNvPr id="3" name="Text Placeholder 4"/>
          <p:cNvSpPr txBox="1">
            <a:spLocks/>
          </p:cNvSpPr>
          <p:nvPr/>
        </p:nvSpPr>
        <p:spPr>
          <a:xfrm>
            <a:off x="4266590" y="3182570"/>
            <a:ext cx="5029200" cy="1295400"/>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dirty="0">
                <a:solidFill>
                  <a:schemeClr val="bg1"/>
                </a:solidFill>
              </a:rPr>
              <a:t>2</a:t>
            </a:r>
            <a:r>
              <a:rPr lang="en-US" sz="2200" dirty="0">
                <a:solidFill>
                  <a:schemeClr val="bg1"/>
                </a:solidFill>
                <a:latin typeface="Times New Roman" panose="02020603050405020304" pitchFamily="18" charset="0"/>
                <a:cs typeface="Times New Roman" panose="02020603050405020304" pitchFamily="18" charset="0"/>
              </a:rPr>
              <a:t>. Or is it merely </a:t>
            </a:r>
            <a:r>
              <a:rPr lang="en-US" sz="2200" b="1" i="1" dirty="0">
                <a:solidFill>
                  <a:schemeClr val="bg1"/>
                </a:solidFill>
                <a:latin typeface="Times New Roman" panose="02020603050405020304" pitchFamily="18" charset="0"/>
                <a:cs typeface="Times New Roman" panose="02020603050405020304" pitchFamily="18" charset="0"/>
              </a:rPr>
              <a:t>simulating</a:t>
            </a:r>
            <a:r>
              <a:rPr lang="en-US" sz="2200" i="1" dirty="0">
                <a:solidFill>
                  <a:schemeClr val="bg1"/>
                </a:solidFill>
                <a:latin typeface="Times New Roman" panose="02020603050405020304" pitchFamily="18" charset="0"/>
                <a:cs typeface="Times New Roman" panose="02020603050405020304" pitchFamily="18" charset="0"/>
              </a:rPr>
              <a:t> </a:t>
            </a:r>
            <a:r>
              <a:rPr lang="en-US" sz="2200" dirty="0">
                <a:solidFill>
                  <a:schemeClr val="bg1"/>
                </a:solidFill>
                <a:latin typeface="Times New Roman" panose="02020603050405020304" pitchFamily="18" charset="0"/>
                <a:cs typeface="Times New Roman" panose="02020603050405020304" pitchFamily="18" charset="0"/>
              </a:rPr>
              <a:t>the ability to understand Chinese?</a:t>
            </a:r>
          </a:p>
        </p:txBody>
      </p:sp>
      <p:sp>
        <p:nvSpPr>
          <p:cNvPr id="4" name="Rectangle 3"/>
          <p:cNvSpPr/>
          <p:nvPr/>
        </p:nvSpPr>
        <p:spPr>
          <a:xfrm>
            <a:off x="143555" y="3182570"/>
            <a:ext cx="4572000" cy="707886"/>
          </a:xfrm>
          <a:prstGeom prst="rect">
            <a:avLst/>
          </a:prstGeom>
        </p:spPr>
        <p:txBody>
          <a:bodyPr>
            <a:spAutoFit/>
          </a:bodyPr>
          <a:lstStyle/>
          <a:p>
            <a:r>
              <a:rPr lang="en-US" sz="2000" dirty="0">
                <a:solidFill>
                  <a:schemeClr val="bg1"/>
                </a:solidFill>
                <a:latin typeface="Times New Roman" panose="02020603050405020304" pitchFamily="18" charset="0"/>
                <a:cs typeface="Times New Roman" panose="02020603050405020304" pitchFamily="18" charset="0"/>
              </a:rPr>
              <a:t>1. Does the machine </a:t>
            </a:r>
            <a:r>
              <a:rPr lang="en-US" sz="2000" b="1" i="1" dirty="0">
                <a:solidFill>
                  <a:schemeClr val="bg1"/>
                </a:solidFill>
                <a:latin typeface="Times New Roman" panose="02020603050405020304" pitchFamily="18" charset="0"/>
                <a:cs typeface="Times New Roman" panose="02020603050405020304" pitchFamily="18" charset="0"/>
              </a:rPr>
              <a:t>really</a:t>
            </a:r>
            <a:r>
              <a:rPr lang="en-US" sz="2000" dirty="0">
                <a:solidFill>
                  <a:schemeClr val="bg1"/>
                </a:solidFill>
                <a:latin typeface="Times New Roman" panose="02020603050405020304" pitchFamily="18" charset="0"/>
                <a:cs typeface="Times New Roman" panose="02020603050405020304" pitchFamily="18" charset="0"/>
              </a:rPr>
              <a:t> understand Chinese?</a:t>
            </a:r>
          </a:p>
        </p:txBody>
      </p:sp>
      <p:sp>
        <p:nvSpPr>
          <p:cNvPr id="5" name="Rectangle 4"/>
          <p:cNvSpPr/>
          <p:nvPr/>
        </p:nvSpPr>
        <p:spPr>
          <a:xfrm>
            <a:off x="183148" y="4009713"/>
            <a:ext cx="4136132" cy="369332"/>
          </a:xfrm>
          <a:prstGeom prst="rect">
            <a:avLst/>
          </a:prstGeom>
        </p:spPr>
        <p:txBody>
          <a:bodyPr wrap="none">
            <a:spAutoFit/>
          </a:bodyPr>
          <a:lstStyle/>
          <a:p>
            <a:r>
              <a:rPr lang="en-US" dirty="0">
                <a:solidFill>
                  <a:srgbClr val="5EEC3C"/>
                </a:solidFill>
                <a:latin typeface="Times New Roman" panose="02020603050405020304" pitchFamily="18" charset="0"/>
                <a:cs typeface="Times New Roman" panose="02020603050405020304" pitchFamily="18" charset="0"/>
              </a:rPr>
              <a:t>Searle calls the first position "strong AI</a:t>
            </a:r>
            <a:r>
              <a:rPr lang="en-US" dirty="0">
                <a:solidFill>
                  <a:srgbClr val="5EEC3C"/>
                </a:solidFill>
              </a:rPr>
              <a:t>"    </a:t>
            </a:r>
          </a:p>
        </p:txBody>
      </p:sp>
      <p:sp>
        <p:nvSpPr>
          <p:cNvPr id="6" name="Content Placeholder 5"/>
          <p:cNvSpPr txBox="1">
            <a:spLocks/>
          </p:cNvSpPr>
          <p:nvPr/>
        </p:nvSpPr>
        <p:spPr>
          <a:xfrm>
            <a:off x="4229853" y="4005901"/>
            <a:ext cx="5029200" cy="914400"/>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dirty="0">
                <a:solidFill>
                  <a:srgbClr val="FF0000"/>
                </a:solidFill>
                <a:latin typeface="Times New Roman" panose="02020603050405020304" pitchFamily="18" charset="0"/>
                <a:cs typeface="Times New Roman" panose="02020603050405020304" pitchFamily="18" charset="0"/>
              </a:rPr>
              <a:t>     </a:t>
            </a:r>
            <a:r>
              <a:rPr lang="en-US" sz="2000" dirty="0">
                <a:solidFill>
                  <a:srgbClr val="5EEC3C"/>
                </a:solidFill>
                <a:latin typeface="Times New Roman" panose="02020603050405020304" pitchFamily="18" charset="0"/>
                <a:cs typeface="Times New Roman" panose="02020603050405020304" pitchFamily="18" charset="0"/>
              </a:rPr>
              <a:t>Searle calls the second position “weak AI" </a:t>
            </a:r>
          </a:p>
        </p:txBody>
      </p:sp>
    </p:spTree>
    <p:extLst>
      <p:ext uri="{BB962C8B-B14F-4D97-AF65-F5344CB8AC3E}">
        <p14:creationId xmlns:p14="http://schemas.microsoft.com/office/powerpoint/2010/main" val="32079830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4375" y="1197405"/>
            <a:ext cx="7635250" cy="3715694"/>
          </a:xfrm>
          <a:prstGeom prst="rect">
            <a:avLst/>
          </a:prstGeom>
        </p:spPr>
      </p:pic>
    </p:spTree>
    <p:extLst>
      <p:ext uri="{BB962C8B-B14F-4D97-AF65-F5344CB8AC3E}">
        <p14:creationId xmlns:p14="http://schemas.microsoft.com/office/powerpoint/2010/main" val="38320388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01670" y="1502815"/>
            <a:ext cx="7940660" cy="2126864"/>
          </a:xfrm>
          <a:prstGeom prst="rect">
            <a:avLst/>
          </a:prstGeom>
        </p:spPr>
        <p:txBody>
          <a:bodyPr wrap="square">
            <a:spAutoFit/>
          </a:bodyPr>
          <a:lstStyle/>
          <a:p>
            <a:pPr marL="285750" indent="-285750">
              <a:lnSpc>
                <a:spcPct val="150000"/>
              </a:lnSpc>
              <a:buFont typeface="Wingdings" panose="05000000000000000000" pitchFamily="2" charset="2"/>
              <a:buChar char="v"/>
            </a:pPr>
            <a:r>
              <a:rPr lang="en-US" dirty="0">
                <a:solidFill>
                  <a:schemeClr val="bg1"/>
                </a:solidFill>
              </a:rPr>
              <a:t>Divide yourself among groups of 4</a:t>
            </a:r>
          </a:p>
          <a:p>
            <a:pPr marL="285750" indent="-285750">
              <a:lnSpc>
                <a:spcPct val="150000"/>
              </a:lnSpc>
              <a:buFont typeface="Wingdings" panose="05000000000000000000" pitchFamily="2" charset="2"/>
              <a:buChar char="v"/>
            </a:pPr>
            <a:r>
              <a:rPr lang="en-US" dirty="0">
                <a:solidFill>
                  <a:schemeClr val="bg1"/>
                </a:solidFill>
              </a:rPr>
              <a:t>Take 15 minutes to discuss if you agree with Turing or Searle?</a:t>
            </a:r>
          </a:p>
          <a:p>
            <a:pPr marL="285750" indent="-285750">
              <a:lnSpc>
                <a:spcPct val="150000"/>
              </a:lnSpc>
              <a:buFont typeface="Wingdings" panose="05000000000000000000" pitchFamily="2" charset="2"/>
              <a:buChar char="v"/>
            </a:pPr>
            <a:r>
              <a:rPr lang="en-US" dirty="0">
                <a:solidFill>
                  <a:schemeClr val="bg1"/>
                </a:solidFill>
              </a:rPr>
              <a:t>Can mind-to-body be equated with program-to-machine ?</a:t>
            </a:r>
          </a:p>
          <a:p>
            <a:pPr marL="285750" indent="-285750">
              <a:lnSpc>
                <a:spcPct val="150000"/>
              </a:lnSpc>
              <a:buFont typeface="Wingdings" panose="05000000000000000000" pitchFamily="2" charset="2"/>
              <a:buChar char="v"/>
            </a:pPr>
            <a:r>
              <a:rPr lang="en-US" dirty="0">
                <a:solidFill>
                  <a:schemeClr val="bg1"/>
                </a:solidFill>
              </a:rPr>
              <a:t>In the end present your findings to the class in not more than 3 minutes.</a:t>
            </a:r>
          </a:p>
          <a:p>
            <a:pPr marL="285750" indent="-285750">
              <a:lnSpc>
                <a:spcPct val="150000"/>
              </a:lnSpc>
              <a:buFont typeface="Wingdings" panose="05000000000000000000" pitchFamily="2" charset="2"/>
              <a:buChar char="v"/>
            </a:pPr>
            <a:r>
              <a:rPr lang="en-US" dirty="0">
                <a:solidFill>
                  <a:schemeClr val="bg1"/>
                </a:solidFill>
              </a:rPr>
              <a:t>You may use internet for reference.</a:t>
            </a:r>
          </a:p>
        </p:txBody>
      </p:sp>
      <p:sp>
        <p:nvSpPr>
          <p:cNvPr id="3" name="TextBox 2"/>
          <p:cNvSpPr txBox="1"/>
          <p:nvPr/>
        </p:nvSpPr>
        <p:spPr>
          <a:xfrm>
            <a:off x="-314560" y="281175"/>
            <a:ext cx="5344675" cy="584775"/>
          </a:xfrm>
          <a:prstGeom prst="rect">
            <a:avLst/>
          </a:prstGeom>
          <a:noFill/>
        </p:spPr>
        <p:txBody>
          <a:bodyPr wrap="square" rtlCol="0">
            <a:spAutoFit/>
          </a:bodyPr>
          <a:lstStyle/>
          <a:p>
            <a:r>
              <a:rPr lang="en-US" sz="2000" dirty="0">
                <a:solidFill>
                  <a:schemeClr val="tx2"/>
                </a:solidFill>
              </a:rPr>
              <a:t>                                                 </a:t>
            </a:r>
            <a:r>
              <a:rPr lang="en-US" sz="3200" dirty="0">
                <a:solidFill>
                  <a:schemeClr val="tx2"/>
                </a:solidFill>
                <a:latin typeface="Times New Roman" panose="02020603050405020304" pitchFamily="18" charset="0"/>
                <a:cs typeface="Times New Roman" panose="02020603050405020304" pitchFamily="18" charset="0"/>
              </a:rPr>
              <a:t>Activity</a:t>
            </a:r>
          </a:p>
        </p:txBody>
      </p:sp>
    </p:spTree>
    <p:extLst>
      <p:ext uri="{BB962C8B-B14F-4D97-AF65-F5344CB8AC3E}">
        <p14:creationId xmlns:p14="http://schemas.microsoft.com/office/powerpoint/2010/main" val="13346773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59597" y="1502815"/>
            <a:ext cx="8246070" cy="3139321"/>
          </a:xfrm>
          <a:prstGeom prst="rect">
            <a:avLst/>
          </a:prstGeom>
        </p:spPr>
        <p:txBody>
          <a:bodyPr wrap="square">
            <a:spAutoFit/>
          </a:bodyPr>
          <a:lstStyle/>
          <a:p>
            <a:pPr marL="285750" indent="-285750">
              <a:buFont typeface="Wingdings" panose="05000000000000000000" pitchFamily="2" charset="2"/>
              <a:buChar char="v"/>
            </a:pPr>
            <a:r>
              <a:rPr lang="en-US" b="1" i="1" dirty="0">
                <a:solidFill>
                  <a:srgbClr val="00B0F0"/>
                </a:solidFill>
                <a:latin typeface="Times New Roman" panose="02020603050405020304" pitchFamily="18" charset="0"/>
                <a:cs typeface="Times New Roman" panose="02020603050405020304" pitchFamily="18" charset="0"/>
              </a:rPr>
              <a:t>Symbolic artificial intelligence</a:t>
            </a:r>
            <a:r>
              <a:rPr lang="en-US" i="1" dirty="0">
                <a:solidFill>
                  <a:srgbClr val="00B0F0"/>
                </a:solidFill>
                <a:latin typeface="Times New Roman" panose="02020603050405020304" pitchFamily="18" charset="0"/>
                <a:cs typeface="Times New Roman" panose="02020603050405020304" pitchFamily="18" charset="0"/>
              </a:rPr>
              <a:t> </a:t>
            </a:r>
            <a:r>
              <a:rPr lang="en-US" dirty="0">
                <a:solidFill>
                  <a:schemeClr val="bg2"/>
                </a:solidFill>
                <a:latin typeface="Times New Roman" panose="02020603050405020304" pitchFamily="18" charset="0"/>
                <a:cs typeface="Times New Roman" panose="02020603050405020304" pitchFamily="18" charset="0"/>
              </a:rPr>
              <a:t>is the collective name for all methods in artificial intelligence research that are based on high-level "symbolic" (human-readable) representations of problems, logic and search.</a:t>
            </a:r>
          </a:p>
          <a:p>
            <a:pPr marL="285750" indent="-285750">
              <a:buFont typeface="Wingdings" panose="05000000000000000000" pitchFamily="2" charset="2"/>
              <a:buChar char="v"/>
            </a:pPr>
            <a:r>
              <a:rPr lang="en-US" dirty="0">
                <a:solidFill>
                  <a:schemeClr val="bg2"/>
                </a:solidFill>
                <a:latin typeface="Times New Roman" panose="02020603050405020304" pitchFamily="18" charset="0"/>
                <a:cs typeface="Times New Roman" panose="02020603050405020304" pitchFamily="18" charset="0"/>
              </a:rPr>
              <a:t>It refers to any attempt to create AI using conventional programming language means or at a high level.</a:t>
            </a:r>
          </a:p>
          <a:p>
            <a:pPr marL="285750" indent="-285750">
              <a:buFont typeface="Wingdings" panose="05000000000000000000" pitchFamily="2" charset="2"/>
              <a:buChar char="v"/>
            </a:pPr>
            <a:r>
              <a:rPr lang="en-US" dirty="0">
                <a:solidFill>
                  <a:schemeClr val="bg2"/>
                </a:solidFill>
                <a:latin typeface="Times New Roman" panose="02020603050405020304" pitchFamily="18" charset="0"/>
                <a:cs typeface="Times New Roman" panose="02020603050405020304" pitchFamily="18" charset="0"/>
              </a:rPr>
              <a:t>Symbolic processing tends to have variables that hold concepts like 'green, 'red, or true’.</a:t>
            </a:r>
          </a:p>
          <a:p>
            <a:pPr marL="285750" indent="-285750">
              <a:buFont typeface="Wingdings" panose="05000000000000000000" pitchFamily="2" charset="2"/>
              <a:buChar char="v"/>
            </a:pPr>
            <a:r>
              <a:rPr lang="en-US" dirty="0">
                <a:solidFill>
                  <a:schemeClr val="bg2"/>
                </a:solidFill>
                <a:latin typeface="Times New Roman" panose="02020603050405020304" pitchFamily="18" charset="0"/>
                <a:cs typeface="Times New Roman" panose="02020603050405020304" pitchFamily="18" charset="0"/>
              </a:rPr>
              <a:t>The concept of symbolic AI itself only makes sense by being compared to non-symbolic AI.</a:t>
            </a:r>
          </a:p>
          <a:p>
            <a:pPr marL="285750" indent="-285750">
              <a:buFont typeface="Wingdings" panose="05000000000000000000" pitchFamily="2" charset="2"/>
              <a:buChar char="v"/>
            </a:pPr>
            <a:r>
              <a:rPr lang="en-US" dirty="0">
                <a:solidFill>
                  <a:schemeClr val="bg2"/>
                </a:solidFill>
                <a:latin typeface="Times New Roman" panose="02020603050405020304" pitchFamily="18" charset="0"/>
                <a:cs typeface="Times New Roman" panose="02020603050405020304" pitchFamily="18" charset="0"/>
              </a:rPr>
              <a:t> Non-symbolic AI uses numbers to describe statistical regularities and pretends that's not symbolic</a:t>
            </a:r>
          </a:p>
        </p:txBody>
      </p:sp>
      <p:sp>
        <p:nvSpPr>
          <p:cNvPr id="3" name="Rectangle 2"/>
          <p:cNvSpPr/>
          <p:nvPr/>
        </p:nvSpPr>
        <p:spPr>
          <a:xfrm>
            <a:off x="296260" y="128470"/>
            <a:ext cx="6413610" cy="830997"/>
          </a:xfrm>
          <a:prstGeom prst="rect">
            <a:avLst/>
          </a:prstGeom>
        </p:spPr>
        <p:txBody>
          <a:bodyPr wrap="square">
            <a:spAutoFit/>
          </a:bodyPr>
          <a:lstStyle/>
          <a:p>
            <a:r>
              <a:rPr lang="en-US" sz="2400" dirty="0">
                <a:solidFill>
                  <a:schemeClr val="tx2"/>
                </a:solidFill>
                <a:latin typeface="Times New Roman" panose="02020603050405020304" pitchFamily="18" charset="0"/>
                <a:cs typeface="Times New Roman" panose="02020603050405020304" pitchFamily="18" charset="0"/>
              </a:rPr>
              <a:t>Symbolic Processing Vs Computational Intelligence</a:t>
            </a:r>
          </a:p>
        </p:txBody>
      </p:sp>
    </p:spTree>
    <p:extLst>
      <p:ext uri="{BB962C8B-B14F-4D97-AF65-F5344CB8AC3E}">
        <p14:creationId xmlns:p14="http://schemas.microsoft.com/office/powerpoint/2010/main" val="10321472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7202" y="1197405"/>
            <a:ext cx="9076798" cy="1477328"/>
          </a:xfrm>
          <a:prstGeom prst="rect">
            <a:avLst/>
          </a:prstGeom>
        </p:spPr>
        <p:txBody>
          <a:bodyPr wrap="square">
            <a:spAutoFit/>
          </a:bodyPr>
          <a:lstStyle/>
          <a:p>
            <a:pPr marL="285750" indent="-285750">
              <a:buFont typeface="Wingdings" panose="05000000000000000000" pitchFamily="2" charset="2"/>
              <a:buChar char="v"/>
            </a:pPr>
            <a:r>
              <a:rPr lang="en-US" dirty="0">
                <a:solidFill>
                  <a:schemeClr val="bg1">
                    <a:lumMod val="95000"/>
                  </a:schemeClr>
                </a:solidFill>
              </a:rPr>
              <a:t>The most successful form of </a:t>
            </a:r>
            <a:r>
              <a:rPr lang="en-US" b="1" i="1" dirty="0">
                <a:solidFill>
                  <a:srgbClr val="00B0F0"/>
                </a:solidFill>
              </a:rPr>
              <a:t>symbolic</a:t>
            </a:r>
            <a:r>
              <a:rPr lang="en-US" dirty="0">
                <a:solidFill>
                  <a:schemeClr val="bg1">
                    <a:lumMod val="95000"/>
                  </a:schemeClr>
                </a:solidFill>
              </a:rPr>
              <a:t> AI is </a:t>
            </a:r>
            <a:r>
              <a:rPr lang="en-US" b="1" dirty="0">
                <a:solidFill>
                  <a:srgbClr val="00B0F0"/>
                </a:solidFill>
              </a:rPr>
              <a:t>Expert Systems [ES], </a:t>
            </a:r>
            <a:r>
              <a:rPr lang="en-US" dirty="0">
                <a:solidFill>
                  <a:schemeClr val="bg1">
                    <a:lumMod val="95000"/>
                  </a:schemeClr>
                </a:solidFill>
              </a:rPr>
              <a:t>which use a network of production rules.</a:t>
            </a:r>
          </a:p>
          <a:p>
            <a:pPr marL="285750" indent="-285750">
              <a:buFont typeface="Wingdings" panose="05000000000000000000" pitchFamily="2" charset="2"/>
              <a:buChar char="v"/>
            </a:pPr>
            <a:r>
              <a:rPr lang="en-US" dirty="0">
                <a:solidFill>
                  <a:schemeClr val="bg1">
                    <a:lumMod val="95000"/>
                  </a:schemeClr>
                </a:solidFill>
              </a:rPr>
              <a:t>Production rules connect symbols in a relationship similar to an If-Then statement.</a:t>
            </a:r>
          </a:p>
          <a:p>
            <a:pPr marL="285750" indent="-285750">
              <a:buFont typeface="Wingdings" panose="05000000000000000000" pitchFamily="2" charset="2"/>
              <a:buChar char="v"/>
            </a:pPr>
            <a:r>
              <a:rPr lang="en-US" dirty="0">
                <a:solidFill>
                  <a:schemeClr val="bg1">
                    <a:lumMod val="95000"/>
                  </a:schemeClr>
                </a:solidFill>
              </a:rPr>
              <a:t>The </a:t>
            </a:r>
            <a:r>
              <a:rPr lang="en-US" b="1" dirty="0">
                <a:solidFill>
                  <a:srgbClr val="00B0F0"/>
                </a:solidFill>
              </a:rPr>
              <a:t>ES</a:t>
            </a:r>
            <a:r>
              <a:rPr lang="en-US" b="1" dirty="0">
                <a:solidFill>
                  <a:schemeClr val="bg1">
                    <a:lumMod val="95000"/>
                  </a:schemeClr>
                </a:solidFill>
              </a:rPr>
              <a:t> </a:t>
            </a:r>
            <a:r>
              <a:rPr lang="en-US" dirty="0">
                <a:solidFill>
                  <a:schemeClr val="bg1">
                    <a:lumMod val="95000"/>
                  </a:schemeClr>
                </a:solidFill>
              </a:rPr>
              <a:t>processes the rules to make deductions and to determine what  additional information it needs, i.e. what questions to ask, using human-readable symbols.</a:t>
            </a:r>
          </a:p>
        </p:txBody>
      </p:sp>
      <p:pic>
        <p:nvPicPr>
          <p:cNvPr id="3" name="Picture 2"/>
          <p:cNvPicPr>
            <a:picLocks noChangeAspect="1"/>
          </p:cNvPicPr>
          <p:nvPr/>
        </p:nvPicPr>
        <p:blipFill>
          <a:blip r:embed="rId2"/>
          <a:stretch>
            <a:fillRect/>
          </a:stretch>
        </p:blipFill>
        <p:spPr>
          <a:xfrm>
            <a:off x="1212490" y="2678710"/>
            <a:ext cx="6260905" cy="2451034"/>
          </a:xfrm>
          <a:prstGeom prst="rect">
            <a:avLst/>
          </a:prstGeom>
        </p:spPr>
      </p:pic>
      <p:sp>
        <p:nvSpPr>
          <p:cNvPr id="4" name="Rectangle 3"/>
          <p:cNvSpPr/>
          <p:nvPr/>
        </p:nvSpPr>
        <p:spPr>
          <a:xfrm>
            <a:off x="132618" y="128470"/>
            <a:ext cx="5955495" cy="830997"/>
          </a:xfrm>
          <a:prstGeom prst="rect">
            <a:avLst/>
          </a:prstGeom>
        </p:spPr>
        <p:txBody>
          <a:bodyPr wrap="square">
            <a:spAutoFit/>
          </a:bodyPr>
          <a:lstStyle/>
          <a:p>
            <a:r>
              <a:rPr lang="en-US" sz="2400" dirty="0">
                <a:solidFill>
                  <a:schemeClr val="accent1">
                    <a:lumMod val="75000"/>
                  </a:schemeClr>
                </a:solidFill>
                <a:latin typeface="Times New Roman" panose="02020603050405020304" pitchFamily="18" charset="0"/>
                <a:cs typeface="Times New Roman" panose="02020603050405020304" pitchFamily="18" charset="0"/>
              </a:rPr>
              <a:t>Symbolic Processing Vs Computational Intelligence    cont.….</a:t>
            </a:r>
          </a:p>
        </p:txBody>
      </p:sp>
    </p:spTree>
    <p:extLst>
      <p:ext uri="{BB962C8B-B14F-4D97-AF65-F5344CB8AC3E}">
        <p14:creationId xmlns:p14="http://schemas.microsoft.com/office/powerpoint/2010/main" val="38778495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197405"/>
            <a:ext cx="9144000" cy="1200329"/>
          </a:xfrm>
          <a:prstGeom prst="rect">
            <a:avLst/>
          </a:prstGeom>
        </p:spPr>
        <p:txBody>
          <a:bodyPr wrap="square">
            <a:spAutoFit/>
          </a:bodyPr>
          <a:lstStyle/>
          <a:p>
            <a:pPr marL="285750" indent="-285750">
              <a:buFont typeface="Wingdings" panose="05000000000000000000" pitchFamily="2" charset="2"/>
              <a:buChar char="v"/>
            </a:pPr>
            <a:r>
              <a:rPr lang="en-US" dirty="0">
                <a:solidFill>
                  <a:schemeClr val="bg1">
                    <a:lumMod val="95000"/>
                  </a:schemeClr>
                </a:solidFill>
                <a:latin typeface="Times New Roman" panose="02020603050405020304" pitchFamily="18" charset="0"/>
                <a:cs typeface="Times New Roman" panose="02020603050405020304" pitchFamily="18" charset="0"/>
              </a:rPr>
              <a:t>The expression </a:t>
            </a:r>
            <a:r>
              <a:rPr lang="en-US" b="1" i="1" dirty="0">
                <a:solidFill>
                  <a:srgbClr val="00B0F0"/>
                </a:solidFill>
                <a:latin typeface="Times New Roman" panose="02020603050405020304" pitchFamily="18" charset="0"/>
                <a:cs typeface="Times New Roman" panose="02020603050405020304" pitchFamily="18" charset="0"/>
              </a:rPr>
              <a:t>computational intelligence </a:t>
            </a:r>
            <a:r>
              <a:rPr lang="en-US" b="1" dirty="0">
                <a:solidFill>
                  <a:srgbClr val="00B0F0"/>
                </a:solidFill>
                <a:latin typeface="Times New Roman" panose="02020603050405020304" pitchFamily="18" charset="0"/>
                <a:cs typeface="Times New Roman" panose="02020603050405020304" pitchFamily="18" charset="0"/>
              </a:rPr>
              <a:t>(CI) </a:t>
            </a:r>
            <a:r>
              <a:rPr lang="en-US" dirty="0">
                <a:solidFill>
                  <a:schemeClr val="bg1">
                    <a:lumMod val="95000"/>
                  </a:schemeClr>
                </a:solidFill>
                <a:latin typeface="Times New Roman" panose="02020603050405020304" pitchFamily="18" charset="0"/>
                <a:cs typeface="Times New Roman" panose="02020603050405020304" pitchFamily="18" charset="0"/>
              </a:rPr>
              <a:t>usually refers to the ability of a computer to learn a specific task from data or experimental observation.</a:t>
            </a:r>
          </a:p>
          <a:p>
            <a:pPr marL="285750" indent="-285750">
              <a:buFont typeface="Wingdings" panose="05000000000000000000" pitchFamily="2" charset="2"/>
              <a:buChar char="v"/>
            </a:pPr>
            <a:r>
              <a:rPr lang="en-US" b="1" dirty="0">
                <a:solidFill>
                  <a:srgbClr val="00B0F0"/>
                </a:solidFill>
                <a:latin typeface="Times New Roman" panose="02020603050405020304" pitchFamily="18" charset="0"/>
                <a:cs typeface="Times New Roman" panose="02020603050405020304" pitchFamily="18" charset="0"/>
              </a:rPr>
              <a:t>CI</a:t>
            </a:r>
            <a:r>
              <a:rPr lang="en-US" dirty="0">
                <a:solidFill>
                  <a:schemeClr val="bg1">
                    <a:lumMod val="95000"/>
                  </a:schemeClr>
                </a:solidFill>
                <a:latin typeface="Times New Roman" panose="02020603050405020304" pitchFamily="18" charset="0"/>
                <a:cs typeface="Times New Roman" panose="02020603050405020304" pitchFamily="18" charset="0"/>
              </a:rPr>
              <a:t> is a set of nature-inspired computational methodologies and approaches to address complex real-world problems to which mathematical or  traditional modelling can be useless</a:t>
            </a:r>
          </a:p>
        </p:txBody>
      </p:sp>
      <p:pic>
        <p:nvPicPr>
          <p:cNvPr id="3" name="Picture 2"/>
          <p:cNvPicPr>
            <a:picLocks noChangeAspect="1"/>
          </p:cNvPicPr>
          <p:nvPr/>
        </p:nvPicPr>
        <p:blipFill>
          <a:blip r:embed="rId2"/>
          <a:stretch>
            <a:fillRect/>
          </a:stretch>
        </p:blipFill>
        <p:spPr>
          <a:xfrm>
            <a:off x="1823310" y="2674733"/>
            <a:ext cx="4275740" cy="2119809"/>
          </a:xfrm>
          <a:prstGeom prst="rect">
            <a:avLst/>
          </a:prstGeom>
        </p:spPr>
      </p:pic>
      <p:sp>
        <p:nvSpPr>
          <p:cNvPr id="4" name="Rectangle 3"/>
          <p:cNvSpPr/>
          <p:nvPr/>
        </p:nvSpPr>
        <p:spPr>
          <a:xfrm>
            <a:off x="143555" y="89409"/>
            <a:ext cx="4886560" cy="830997"/>
          </a:xfrm>
          <a:prstGeom prst="rect">
            <a:avLst/>
          </a:prstGeom>
        </p:spPr>
        <p:txBody>
          <a:bodyPr wrap="square">
            <a:spAutoFit/>
          </a:bodyPr>
          <a:lstStyle/>
          <a:p>
            <a:r>
              <a:rPr lang="en-US" sz="2400" dirty="0">
                <a:solidFill>
                  <a:schemeClr val="accent1">
                    <a:lumMod val="75000"/>
                  </a:schemeClr>
                </a:solidFill>
                <a:latin typeface="Times New Roman" panose="02020603050405020304" pitchFamily="18" charset="0"/>
                <a:cs typeface="Times New Roman" panose="02020603050405020304" pitchFamily="18" charset="0"/>
              </a:rPr>
              <a:t>Symbolic Processing Vs Computational Intelligence    cont.…</a:t>
            </a:r>
          </a:p>
        </p:txBody>
      </p:sp>
    </p:spTree>
    <p:extLst>
      <p:ext uri="{BB962C8B-B14F-4D97-AF65-F5344CB8AC3E}">
        <p14:creationId xmlns:p14="http://schemas.microsoft.com/office/powerpoint/2010/main" val="40221658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a:xfrm>
            <a:off x="-19955" y="1479734"/>
            <a:ext cx="4419295" cy="3663766"/>
          </a:xfrm>
        </p:spPr>
        <p:txBody>
          <a:bodyPr/>
          <a:lstStyle/>
          <a:p>
            <a:r>
              <a:rPr lang="en-US" sz="1800" dirty="0">
                <a:latin typeface="Times New Roman" panose="02020603050405020304" pitchFamily="18" charset="0"/>
                <a:cs typeface="Times New Roman" panose="02020603050405020304" pitchFamily="18" charset="0"/>
              </a:rPr>
              <a:t>Many real-life problems cannot be translated into binary language (0’s and 1’s) for computers to process it. Computational Intelligence therefore provides solutions for such problems.</a:t>
            </a:r>
          </a:p>
          <a:p>
            <a:endParaRPr lang="en-US" sz="1800" dirty="0">
              <a:latin typeface="Times New Roman" panose="02020603050405020304" pitchFamily="18" charset="0"/>
              <a:cs typeface="Times New Roman" panose="02020603050405020304" pitchFamily="18" charset="0"/>
            </a:endParaRPr>
          </a:p>
          <a:p>
            <a:pPr marL="0" indent="0">
              <a:buNone/>
            </a:pPr>
            <a:endParaRPr lang="en-US" sz="1800" dirty="0">
              <a:latin typeface="Times New Roman" panose="02020603050405020304" pitchFamily="18" charset="0"/>
              <a:cs typeface="Times New Roman" panose="02020603050405020304" pitchFamily="18" charset="0"/>
            </a:endParaRPr>
          </a:p>
          <a:p>
            <a:r>
              <a:rPr lang="en-US" sz="1800" dirty="0">
                <a:latin typeface="Times New Roman" panose="02020603050405020304" pitchFamily="18" charset="0"/>
                <a:cs typeface="Times New Roman" panose="02020603050405020304" pitchFamily="18" charset="0"/>
              </a:rPr>
              <a:t>Example : Thinking about music and tunes. How do you represent it mathematically?</a:t>
            </a:r>
          </a:p>
          <a:p>
            <a:endParaRPr lang="en-US" sz="1800" dirty="0">
              <a:latin typeface="Times New Roman" panose="02020603050405020304" pitchFamily="18" charset="0"/>
              <a:cs typeface="Times New Roman" panose="02020603050405020304" pitchFamily="18" charset="0"/>
            </a:endParaRPr>
          </a:p>
          <a:p>
            <a:endParaRPr lang="en-US" dirty="0"/>
          </a:p>
        </p:txBody>
      </p:sp>
      <p:pic>
        <p:nvPicPr>
          <p:cNvPr id="8" name="Picture 7"/>
          <p:cNvPicPr>
            <a:picLocks noChangeAspect="1"/>
          </p:cNvPicPr>
          <p:nvPr/>
        </p:nvPicPr>
        <p:blipFill>
          <a:blip r:embed="rId2"/>
          <a:stretch>
            <a:fillRect/>
          </a:stretch>
        </p:blipFill>
        <p:spPr>
          <a:xfrm>
            <a:off x="4324861" y="1350110"/>
            <a:ext cx="3595845" cy="3591906"/>
          </a:xfrm>
          <a:prstGeom prst="rect">
            <a:avLst/>
          </a:prstGeom>
        </p:spPr>
      </p:pic>
      <p:sp>
        <p:nvSpPr>
          <p:cNvPr id="9" name="Rectangle 8"/>
          <p:cNvSpPr/>
          <p:nvPr/>
        </p:nvSpPr>
        <p:spPr>
          <a:xfrm>
            <a:off x="1212490" y="315802"/>
            <a:ext cx="4572000" cy="707886"/>
          </a:xfrm>
          <a:prstGeom prst="rect">
            <a:avLst/>
          </a:prstGeom>
        </p:spPr>
        <p:txBody>
          <a:bodyPr>
            <a:spAutoFit/>
          </a:bodyPr>
          <a:lstStyle/>
          <a:p>
            <a:r>
              <a:rPr lang="en-US" sz="2000" b="1" dirty="0">
                <a:solidFill>
                  <a:schemeClr val="accent1">
                    <a:lumMod val="75000"/>
                  </a:schemeClr>
                </a:solidFill>
                <a:latin typeface="Times New Roman" panose="02020603050405020304" pitchFamily="18" charset="0"/>
                <a:cs typeface="Times New Roman" panose="02020603050405020304" pitchFamily="18" charset="0"/>
              </a:rPr>
              <a:t>Symbolic Processing Vs Computational Intelligence    cont.…</a:t>
            </a:r>
          </a:p>
        </p:txBody>
      </p:sp>
    </p:spTree>
    <p:extLst>
      <p:ext uri="{BB962C8B-B14F-4D97-AF65-F5344CB8AC3E}">
        <p14:creationId xmlns:p14="http://schemas.microsoft.com/office/powerpoint/2010/main" val="16994937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197405"/>
            <a:ext cx="8704185" cy="3139321"/>
          </a:xfrm>
          <a:prstGeom prst="rect">
            <a:avLst/>
          </a:prstGeom>
        </p:spPr>
        <p:txBody>
          <a:bodyPr wrap="square">
            <a:spAutoFit/>
          </a:bodyPr>
          <a:lstStyle/>
          <a:p>
            <a:r>
              <a:rPr lang="en-US" b="1" dirty="0">
                <a:solidFill>
                  <a:srgbClr val="00B0F0"/>
                </a:solidFill>
                <a:latin typeface="Times New Roman" panose="02020603050405020304" pitchFamily="18" charset="0"/>
                <a:cs typeface="Times New Roman" panose="02020603050405020304" pitchFamily="18" charset="0"/>
              </a:rPr>
              <a:t>CI</a:t>
            </a:r>
            <a:r>
              <a:rPr lang="en-US" dirty="0">
                <a:solidFill>
                  <a:schemeClr val="tx2">
                    <a:lumMod val="20000"/>
                    <a:lumOff val="80000"/>
                  </a:schemeClr>
                </a:solidFill>
                <a:latin typeface="Times New Roman" panose="02020603050405020304" pitchFamily="18" charset="0"/>
                <a:cs typeface="Times New Roman" panose="02020603050405020304" pitchFamily="18" charset="0"/>
              </a:rPr>
              <a:t> therefore uses a combination of five main complementary techniques :</a:t>
            </a:r>
          </a:p>
          <a:p>
            <a:endParaRPr lang="en-US" dirty="0">
              <a:solidFill>
                <a:schemeClr val="bg1"/>
              </a:solidFill>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v"/>
            </a:pPr>
            <a:r>
              <a:rPr lang="en-US" dirty="0">
                <a:solidFill>
                  <a:srgbClr val="00B0F0"/>
                </a:solidFill>
                <a:latin typeface="Times New Roman" panose="02020603050405020304" pitchFamily="18" charset="0"/>
                <a:cs typeface="Times New Roman" panose="02020603050405020304" pitchFamily="18" charset="0"/>
              </a:rPr>
              <a:t>The Fuzzy Logic</a:t>
            </a:r>
            <a:r>
              <a:rPr lang="en-US" dirty="0">
                <a:solidFill>
                  <a:schemeClr val="bg1"/>
                </a:solidFill>
                <a:latin typeface="Times New Roman" panose="02020603050405020304" pitchFamily="18" charset="0"/>
                <a:cs typeface="Times New Roman" panose="02020603050405020304" pitchFamily="18" charset="0"/>
              </a:rPr>
              <a:t>: which enables the computer to understand natural language.</a:t>
            </a:r>
          </a:p>
          <a:p>
            <a:pPr marL="285750" indent="-285750">
              <a:buFont typeface="Wingdings" panose="05000000000000000000" pitchFamily="2" charset="2"/>
              <a:buChar char="v"/>
            </a:pPr>
            <a:r>
              <a:rPr lang="en-US" dirty="0">
                <a:solidFill>
                  <a:srgbClr val="00B0F0"/>
                </a:solidFill>
                <a:latin typeface="Times New Roman" panose="02020603050405020304" pitchFamily="18" charset="0"/>
                <a:cs typeface="Times New Roman" panose="02020603050405020304" pitchFamily="18" charset="0"/>
              </a:rPr>
              <a:t>Artificial Neural Networks (ANN) </a:t>
            </a:r>
            <a:r>
              <a:rPr lang="en-US" dirty="0">
                <a:solidFill>
                  <a:schemeClr val="bg1"/>
                </a:solidFill>
                <a:latin typeface="Times New Roman" panose="02020603050405020304" pitchFamily="18" charset="0"/>
                <a:cs typeface="Times New Roman" panose="02020603050405020304" pitchFamily="18" charset="0"/>
              </a:rPr>
              <a:t>: which permits the system to learn experiential data by operating like the biological one</a:t>
            </a:r>
          </a:p>
          <a:p>
            <a:pPr marL="285750" indent="-285750">
              <a:buFont typeface="Wingdings" panose="05000000000000000000" pitchFamily="2" charset="2"/>
              <a:buChar char="v"/>
            </a:pPr>
            <a:r>
              <a:rPr lang="en-US" dirty="0">
                <a:solidFill>
                  <a:srgbClr val="00B0F0"/>
                </a:solidFill>
                <a:latin typeface="Times New Roman" panose="02020603050405020304" pitchFamily="18" charset="0"/>
                <a:cs typeface="Times New Roman" panose="02020603050405020304" pitchFamily="18" charset="0"/>
              </a:rPr>
              <a:t>Evolutionary Computing </a:t>
            </a:r>
            <a:r>
              <a:rPr lang="en-US" dirty="0">
                <a:solidFill>
                  <a:schemeClr val="bg1"/>
                </a:solidFill>
                <a:latin typeface="Times New Roman" panose="02020603050405020304" pitchFamily="18" charset="0"/>
                <a:cs typeface="Times New Roman" panose="02020603050405020304" pitchFamily="18" charset="0"/>
              </a:rPr>
              <a:t>: which is based on the process of natural selection (swarm intelligence)</a:t>
            </a:r>
          </a:p>
          <a:p>
            <a:pPr marL="285750" indent="-285750">
              <a:buFont typeface="Wingdings" panose="05000000000000000000" pitchFamily="2" charset="2"/>
              <a:buChar char="v"/>
            </a:pPr>
            <a:r>
              <a:rPr lang="en-US" dirty="0">
                <a:solidFill>
                  <a:srgbClr val="00B0F0"/>
                </a:solidFill>
                <a:latin typeface="Times New Roman" panose="02020603050405020304" pitchFamily="18" charset="0"/>
                <a:cs typeface="Times New Roman" panose="02020603050405020304" pitchFamily="18" charset="0"/>
              </a:rPr>
              <a:t>Learning theory </a:t>
            </a:r>
            <a:r>
              <a:rPr lang="en-US" dirty="0">
                <a:solidFill>
                  <a:schemeClr val="bg1"/>
                </a:solidFill>
                <a:latin typeface="Times New Roman" panose="02020603050405020304" pitchFamily="18" charset="0"/>
                <a:cs typeface="Times New Roman" panose="02020603050405020304" pitchFamily="18" charset="0"/>
              </a:rPr>
              <a:t>: helps understanding how external effects and experiences are processed, and then helps making predictions based on previous experience.</a:t>
            </a:r>
          </a:p>
          <a:p>
            <a:pPr marL="285750" indent="-285750">
              <a:buFont typeface="Wingdings" panose="05000000000000000000" pitchFamily="2" charset="2"/>
              <a:buChar char="v"/>
            </a:pPr>
            <a:r>
              <a:rPr lang="en-US" dirty="0">
                <a:solidFill>
                  <a:srgbClr val="00B0F0"/>
                </a:solidFill>
                <a:latin typeface="Times New Roman" panose="02020603050405020304" pitchFamily="18" charset="0"/>
                <a:cs typeface="Times New Roman" panose="02020603050405020304" pitchFamily="18" charset="0"/>
              </a:rPr>
              <a:t>Probabilistic methods </a:t>
            </a:r>
            <a:r>
              <a:rPr lang="en-US" dirty="0">
                <a:solidFill>
                  <a:schemeClr val="bg1"/>
                </a:solidFill>
                <a:latin typeface="Times New Roman" panose="02020603050405020304" pitchFamily="18" charset="0"/>
                <a:cs typeface="Times New Roman" panose="02020603050405020304" pitchFamily="18" charset="0"/>
              </a:rPr>
              <a:t>: probabilistic methods bring out the possible solutions to a reasoning problem, based on prior knowledge</a:t>
            </a:r>
          </a:p>
        </p:txBody>
      </p:sp>
    </p:spTree>
    <p:extLst>
      <p:ext uri="{BB962C8B-B14F-4D97-AF65-F5344CB8AC3E}">
        <p14:creationId xmlns:p14="http://schemas.microsoft.com/office/powerpoint/2010/main" val="35411451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96260" y="128470"/>
            <a:ext cx="5802790" cy="523220"/>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2800" b="1" i="0" u="none" strike="noStrike" kern="0" cap="none" spc="0" normalizeH="0" baseline="0" noProof="0" dirty="0">
                <a:ln>
                  <a:noFill/>
                </a:ln>
                <a:solidFill>
                  <a:srgbClr val="003366"/>
                </a:solidFill>
                <a:effectLst/>
                <a:uLnTx/>
                <a:uFillTx/>
                <a:latin typeface="Times New Roman" panose="02020603050405020304" pitchFamily="18" charset="0"/>
                <a:cs typeface="Times New Roman" panose="02020603050405020304" pitchFamily="18" charset="0"/>
              </a:rPr>
              <a:t>Black box model of computing</a:t>
            </a:r>
            <a:endParaRPr kumimoji="0" lang="en-US" sz="1800" b="1" i="0" u="none" strike="noStrike" kern="0" cap="none" spc="0" normalizeH="0" baseline="0" noProof="0" dirty="0">
              <a:ln>
                <a:noFill/>
              </a:ln>
              <a:solidFill>
                <a:sysClr val="windowText" lastClr="000000"/>
              </a:solidFill>
              <a:effectLst/>
              <a:uLnTx/>
              <a:uFillTx/>
              <a:latin typeface="Times New Roman" panose="02020603050405020304" pitchFamily="18" charset="0"/>
              <a:cs typeface="Times New Roman" panose="02020603050405020304" pitchFamily="18" charset="0"/>
            </a:endParaRPr>
          </a:p>
        </p:txBody>
      </p:sp>
      <p:sp>
        <p:nvSpPr>
          <p:cNvPr id="3" name="Rectangle 2"/>
          <p:cNvSpPr/>
          <p:nvPr/>
        </p:nvSpPr>
        <p:spPr>
          <a:xfrm>
            <a:off x="143555" y="1197405"/>
            <a:ext cx="3022109" cy="369332"/>
          </a:xfrm>
          <a:prstGeom prst="rect">
            <a:avLst/>
          </a:prstGeom>
        </p:spPr>
        <p:txBody>
          <a:bodyPr wrap="none">
            <a:spAutoFit/>
          </a:bodyPr>
          <a:lstStyle/>
          <a:p>
            <a:r>
              <a:rPr lang="en-US" dirty="0">
                <a:solidFill>
                  <a:schemeClr val="bg1"/>
                </a:solidFill>
              </a:rPr>
              <a:t>What’s Common To All These?</a:t>
            </a:r>
          </a:p>
        </p:txBody>
      </p:sp>
      <p:sp>
        <p:nvSpPr>
          <p:cNvPr id="5" name="Rectangle 4"/>
          <p:cNvSpPr/>
          <p:nvPr/>
        </p:nvSpPr>
        <p:spPr>
          <a:xfrm>
            <a:off x="601670" y="1808225"/>
            <a:ext cx="6561740" cy="2308324"/>
          </a:xfrm>
          <a:prstGeom prst="rect">
            <a:avLst/>
          </a:prstGeom>
        </p:spPr>
        <p:txBody>
          <a:bodyPr wrap="square">
            <a:spAutoFit/>
          </a:bodyPr>
          <a:lstStyle/>
          <a:p>
            <a:pPr marL="285750" indent="-285750">
              <a:buFont typeface="Wingdings" panose="05000000000000000000" pitchFamily="2" charset="2"/>
              <a:buChar char="v"/>
            </a:pPr>
            <a:r>
              <a:rPr lang="en-US" dirty="0">
                <a:solidFill>
                  <a:schemeClr val="bg1"/>
                </a:solidFill>
                <a:latin typeface="Times New Roman" panose="02020603050405020304" pitchFamily="18" charset="0"/>
                <a:cs typeface="Times New Roman" panose="02020603050405020304" pitchFamily="18" charset="0"/>
              </a:rPr>
              <a:t>A online casino waiting for you to bet at roulette</a:t>
            </a:r>
          </a:p>
          <a:p>
            <a:pPr marL="285750" indent="-285750">
              <a:buFont typeface="Wingdings" panose="05000000000000000000" pitchFamily="2" charset="2"/>
              <a:buChar char="v"/>
            </a:pPr>
            <a:r>
              <a:rPr lang="en-US" dirty="0">
                <a:solidFill>
                  <a:schemeClr val="bg1"/>
                </a:solidFill>
                <a:latin typeface="Times New Roman" panose="02020603050405020304" pitchFamily="18" charset="0"/>
                <a:cs typeface="Times New Roman" panose="02020603050405020304" pitchFamily="18" charset="0"/>
              </a:rPr>
              <a:t>Route finding software asking for start and destinations</a:t>
            </a:r>
          </a:p>
          <a:p>
            <a:pPr marL="285750" indent="-285750">
              <a:buFont typeface="Wingdings" panose="05000000000000000000" pitchFamily="2" charset="2"/>
              <a:buChar char="v"/>
            </a:pPr>
            <a:r>
              <a:rPr lang="en-US" dirty="0">
                <a:solidFill>
                  <a:schemeClr val="bg1"/>
                </a:solidFill>
                <a:latin typeface="Times New Roman" panose="02020603050405020304" pitchFamily="18" charset="0"/>
                <a:cs typeface="Times New Roman" panose="02020603050405020304" pitchFamily="18" charset="0"/>
              </a:rPr>
              <a:t>A stock market trading system deciding to buy/sell euros as the price changes</a:t>
            </a:r>
          </a:p>
          <a:p>
            <a:pPr marL="285750" indent="-285750">
              <a:buFont typeface="Wingdings" panose="05000000000000000000" pitchFamily="2" charset="2"/>
              <a:buChar char="v"/>
            </a:pPr>
            <a:r>
              <a:rPr lang="en-US" dirty="0">
                <a:solidFill>
                  <a:schemeClr val="bg1"/>
                </a:solidFill>
                <a:latin typeface="Times New Roman" panose="02020603050405020304" pitchFamily="18" charset="0"/>
                <a:cs typeface="Times New Roman" panose="02020603050405020304" pitchFamily="18" charset="0"/>
              </a:rPr>
              <a:t>E-passport gates at airports</a:t>
            </a:r>
          </a:p>
          <a:p>
            <a:pPr marL="285750" indent="-285750">
              <a:buFont typeface="Wingdings" panose="05000000000000000000" pitchFamily="2" charset="2"/>
              <a:buChar char="v"/>
            </a:pPr>
            <a:r>
              <a:rPr lang="en-US" dirty="0">
                <a:solidFill>
                  <a:schemeClr val="bg1"/>
                </a:solidFill>
                <a:latin typeface="Times New Roman" panose="02020603050405020304" pitchFamily="18" charset="0"/>
                <a:cs typeface="Times New Roman" panose="02020603050405020304" pitchFamily="18" charset="0"/>
              </a:rPr>
              <a:t>An author selecting a part of a word and clicking the </a:t>
            </a:r>
            <a:r>
              <a:rPr lang="en-US" i="1" dirty="0">
                <a:solidFill>
                  <a:schemeClr val="bg1"/>
                </a:solidFill>
                <a:latin typeface="Times New Roman" panose="02020603050405020304" pitchFamily="18" charset="0"/>
                <a:cs typeface="Times New Roman" panose="02020603050405020304" pitchFamily="18" charset="0"/>
              </a:rPr>
              <a:t>“italic” </a:t>
            </a:r>
            <a:r>
              <a:rPr lang="en-US" dirty="0">
                <a:solidFill>
                  <a:schemeClr val="bg1"/>
                </a:solidFill>
                <a:latin typeface="Times New Roman" panose="02020603050405020304" pitchFamily="18" charset="0"/>
                <a:cs typeface="Times New Roman" panose="02020603050405020304" pitchFamily="18" charset="0"/>
              </a:rPr>
              <a:t>key?</a:t>
            </a:r>
          </a:p>
          <a:p>
            <a:pPr marL="285750" indent="-285750">
              <a:buFont typeface="Wingdings" panose="05000000000000000000" pitchFamily="2" charset="2"/>
              <a:buChar char="v"/>
            </a:pPr>
            <a:r>
              <a:rPr lang="en-US" i="1" dirty="0">
                <a:solidFill>
                  <a:schemeClr val="bg1"/>
                </a:solidFill>
                <a:latin typeface="Times New Roman" panose="02020603050405020304" pitchFamily="18" charset="0"/>
                <a:cs typeface="Times New Roman" panose="02020603050405020304" pitchFamily="18" charset="0"/>
              </a:rPr>
              <a:t>“Need for Speed” </a:t>
            </a:r>
            <a:r>
              <a:rPr lang="en-US" dirty="0">
                <a:solidFill>
                  <a:schemeClr val="bg1"/>
                </a:solidFill>
                <a:latin typeface="Times New Roman" panose="02020603050405020304" pitchFamily="18" charset="0"/>
                <a:cs typeface="Times New Roman" panose="02020603050405020304" pitchFamily="18" charset="0"/>
              </a:rPr>
              <a:t>Every milli-second of a racing game</a:t>
            </a:r>
          </a:p>
          <a:p>
            <a:pPr marL="285750" indent="-285750">
              <a:buFont typeface="Wingdings" panose="05000000000000000000" pitchFamily="2" charset="2"/>
              <a:buChar char="v"/>
            </a:pPr>
            <a:r>
              <a:rPr lang="en-US" dirty="0">
                <a:solidFill>
                  <a:schemeClr val="bg1"/>
                </a:solidFill>
                <a:latin typeface="Times New Roman" panose="02020603050405020304" pitchFamily="18" charset="0"/>
                <a:cs typeface="Times New Roman" panose="02020603050405020304" pitchFamily="18" charset="0"/>
              </a:rPr>
              <a:t>An ATM waiting, blinking… always blinking …</a:t>
            </a:r>
          </a:p>
        </p:txBody>
      </p:sp>
      <p:sp>
        <p:nvSpPr>
          <p:cNvPr id="6" name="Rectangle 5"/>
          <p:cNvSpPr/>
          <p:nvPr/>
        </p:nvSpPr>
        <p:spPr>
          <a:xfrm>
            <a:off x="347983" y="4129323"/>
            <a:ext cx="8652462" cy="1477328"/>
          </a:xfrm>
          <a:prstGeom prst="rect">
            <a:avLst/>
          </a:prstGeom>
        </p:spPr>
        <p:txBody>
          <a:bodyPr wrap="square">
            <a:spAutoFit/>
          </a:bodyPr>
          <a:lstStyle/>
          <a:p>
            <a:r>
              <a:rPr lang="en-US" i="1" dirty="0">
                <a:solidFill>
                  <a:srgbClr val="00B0F0"/>
                </a:solidFill>
                <a:latin typeface="Times New Roman" panose="02020603050405020304" pitchFamily="18" charset="0"/>
                <a:cs typeface="Times New Roman" panose="02020603050405020304" pitchFamily="18" charset="0"/>
              </a:rPr>
              <a:t>Device, process, or system, whose inputs and outputs (and the relationships between them) are known, but whose internal structure or working is either not well, or not at all understood visually.</a:t>
            </a:r>
            <a:br>
              <a:rPr lang="en-US" i="1" dirty="0"/>
            </a:br>
            <a:br>
              <a:rPr lang="en-US" dirty="0"/>
            </a:br>
            <a:endParaRPr lang="en-US" dirty="0"/>
          </a:p>
        </p:txBody>
      </p:sp>
    </p:spTree>
    <p:extLst>
      <p:ext uri="{BB962C8B-B14F-4D97-AF65-F5344CB8AC3E}">
        <p14:creationId xmlns:p14="http://schemas.microsoft.com/office/powerpoint/2010/main" val="13788271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AI?</a:t>
            </a:r>
          </a:p>
        </p:txBody>
      </p:sp>
      <p:sp>
        <p:nvSpPr>
          <p:cNvPr id="3" name="Content Placeholder 2"/>
          <p:cNvSpPr>
            <a:spLocks noGrp="1"/>
          </p:cNvSpPr>
          <p:nvPr>
            <p:ph idx="1"/>
          </p:nvPr>
        </p:nvSpPr>
        <p:spPr>
          <a:xfrm>
            <a:off x="44395" y="1053689"/>
            <a:ext cx="4275739" cy="3359504"/>
          </a:xfrm>
        </p:spPr>
        <p:txBody>
          <a:bodyPr>
            <a:normAutofit/>
          </a:bodyPr>
          <a:lstStyle/>
          <a:p>
            <a:endParaRPr lang="en-US" dirty="0"/>
          </a:p>
          <a:p>
            <a:r>
              <a:rPr lang="en-US" sz="1800" i="1" dirty="0">
                <a:latin typeface="Times New Roman" panose="02020603050405020304" pitchFamily="18" charset="0"/>
                <a:cs typeface="Times New Roman" panose="02020603050405020304" pitchFamily="18" charset="0"/>
              </a:rPr>
              <a:t>Artificial intelligence is the study of systems that act in a way that to any observer would appear to be intelligent.</a:t>
            </a:r>
          </a:p>
          <a:p>
            <a:r>
              <a:rPr lang="en-US" sz="1900" i="1" dirty="0">
                <a:latin typeface="Times New Roman" panose="02020603050405020304" pitchFamily="18" charset="0"/>
                <a:cs typeface="Times New Roman" panose="02020603050405020304" pitchFamily="18" charset="0"/>
              </a:rPr>
              <a:t>Artificial Intelligence involves using methods based on the intelligent behavior of humans and other animals to solve complex problems.</a:t>
            </a:r>
          </a:p>
        </p:txBody>
      </p:sp>
      <p:pic>
        <p:nvPicPr>
          <p:cNvPr id="4" name="Picture 2" descr="Image result for chappi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24705" y="1655520"/>
            <a:ext cx="4277633" cy="29652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33094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448965" y="1183073"/>
            <a:ext cx="6261100" cy="854170"/>
          </a:xfrm>
          <a:prstGeom prst="rect">
            <a:avLst/>
          </a:prstGeom>
        </p:spPr>
      </p:pic>
      <p:pic>
        <p:nvPicPr>
          <p:cNvPr id="5" name="Picture 4"/>
          <p:cNvPicPr>
            <a:picLocks noChangeAspect="1"/>
          </p:cNvPicPr>
          <p:nvPr/>
        </p:nvPicPr>
        <p:blipFill>
          <a:blip r:embed="rId3"/>
          <a:stretch>
            <a:fillRect/>
          </a:stretch>
        </p:blipFill>
        <p:spPr>
          <a:xfrm>
            <a:off x="588150" y="2037243"/>
            <a:ext cx="1487553" cy="1865538"/>
          </a:xfrm>
          <a:prstGeom prst="rect">
            <a:avLst/>
          </a:prstGeom>
        </p:spPr>
      </p:pic>
      <p:pic>
        <p:nvPicPr>
          <p:cNvPr id="6" name="Picture 5"/>
          <p:cNvPicPr>
            <a:picLocks noChangeAspect="1"/>
          </p:cNvPicPr>
          <p:nvPr/>
        </p:nvPicPr>
        <p:blipFill>
          <a:blip r:embed="rId4"/>
          <a:stretch>
            <a:fillRect/>
          </a:stretch>
        </p:blipFill>
        <p:spPr>
          <a:xfrm>
            <a:off x="5182820" y="2051557"/>
            <a:ext cx="1146147" cy="1042506"/>
          </a:xfrm>
          <a:prstGeom prst="rect">
            <a:avLst/>
          </a:prstGeom>
        </p:spPr>
      </p:pic>
      <p:pic>
        <p:nvPicPr>
          <p:cNvPr id="7" name="Picture 6"/>
          <p:cNvPicPr>
            <a:picLocks noChangeAspect="1"/>
          </p:cNvPicPr>
          <p:nvPr/>
        </p:nvPicPr>
        <p:blipFill>
          <a:blip r:embed="rId5"/>
          <a:stretch>
            <a:fillRect/>
          </a:stretch>
        </p:blipFill>
        <p:spPr>
          <a:xfrm>
            <a:off x="541568" y="4348033"/>
            <a:ext cx="2322777" cy="768163"/>
          </a:xfrm>
          <a:prstGeom prst="rect">
            <a:avLst/>
          </a:prstGeom>
        </p:spPr>
      </p:pic>
      <p:pic>
        <p:nvPicPr>
          <p:cNvPr id="8" name="Picture 7"/>
          <p:cNvPicPr>
            <a:picLocks noChangeAspect="1"/>
          </p:cNvPicPr>
          <p:nvPr/>
        </p:nvPicPr>
        <p:blipFill>
          <a:blip r:embed="rId5"/>
          <a:stretch>
            <a:fillRect/>
          </a:stretch>
        </p:blipFill>
        <p:spPr>
          <a:xfrm>
            <a:off x="5030115" y="4150883"/>
            <a:ext cx="2322777" cy="768163"/>
          </a:xfrm>
          <a:prstGeom prst="rect">
            <a:avLst/>
          </a:prstGeom>
        </p:spPr>
      </p:pic>
      <p:sp>
        <p:nvSpPr>
          <p:cNvPr id="10" name="Rectangle 9"/>
          <p:cNvSpPr/>
          <p:nvPr/>
        </p:nvSpPr>
        <p:spPr>
          <a:xfrm>
            <a:off x="754375" y="287958"/>
            <a:ext cx="5344675" cy="523220"/>
          </a:xfrm>
          <a:prstGeom prst="rect">
            <a:avLst/>
          </a:prstGeom>
        </p:spPr>
        <p:txBody>
          <a:bodyPr wrap="square">
            <a:spAutoFit/>
          </a:bodyPr>
          <a:lstStyle/>
          <a:p>
            <a:pPr lvl="0">
              <a:defRPr/>
            </a:pPr>
            <a:r>
              <a:rPr lang="en-GB" sz="2800" b="1" u="sng" kern="0" dirty="0">
                <a:solidFill>
                  <a:srgbClr val="003366"/>
                </a:solidFill>
                <a:latin typeface="Times New Roman" panose="02020603050405020304" pitchFamily="18" charset="0"/>
                <a:cs typeface="Times New Roman" panose="02020603050405020304" pitchFamily="18" charset="0"/>
              </a:rPr>
              <a:t>Black Box Model Of Computing</a:t>
            </a:r>
            <a:endParaRPr lang="en-US" sz="2800" b="1" u="sng" kern="0" dirty="0">
              <a:solidFill>
                <a:sysClr val="windowText" lastClr="0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223286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45169" y="1269855"/>
            <a:ext cx="8398775" cy="1301895"/>
          </a:xfrm>
          <a:prstGeom prst="rect">
            <a:avLst/>
          </a:prstGeom>
        </p:spPr>
        <p:txBody>
          <a:bodyPr wrap="square">
            <a:spAutoFit/>
          </a:bodyPr>
          <a:lstStyle/>
          <a:p>
            <a:pPr marL="285750" indent="-285750">
              <a:lnSpc>
                <a:spcPct val="90000"/>
              </a:lnSpc>
              <a:spcAft>
                <a:spcPts val="1800"/>
              </a:spcAft>
              <a:buFont typeface="Arial" panose="020B0604020202020204" pitchFamily="34" charset="0"/>
              <a:buChar char="•"/>
            </a:pPr>
            <a:r>
              <a:rPr lang="en-GB" dirty="0">
                <a:solidFill>
                  <a:schemeClr val="bg1"/>
                </a:solidFill>
                <a:latin typeface="Times New Roman" panose="02020603050405020304" pitchFamily="18" charset="0"/>
                <a:cs typeface="Times New Roman" panose="02020603050405020304" pitchFamily="18" charset="0"/>
              </a:rPr>
              <a:t>A Program / Function / Object method / Routine</a:t>
            </a:r>
          </a:p>
          <a:p>
            <a:pPr marL="285750" indent="-285750">
              <a:lnSpc>
                <a:spcPct val="90000"/>
              </a:lnSpc>
              <a:spcAft>
                <a:spcPts val="1800"/>
              </a:spcAft>
              <a:buFont typeface="Arial" panose="020B0604020202020204" pitchFamily="34" charset="0"/>
              <a:buChar char="•"/>
            </a:pPr>
            <a:r>
              <a:rPr lang="en-GB" dirty="0">
                <a:solidFill>
                  <a:schemeClr val="bg1"/>
                </a:solidFill>
                <a:latin typeface="Times New Roman" panose="02020603050405020304" pitchFamily="18" charset="0"/>
                <a:cs typeface="Times New Roman" panose="02020603050405020304" pitchFamily="18" charset="0"/>
              </a:rPr>
              <a:t>Takes an input, or a sequence of them,</a:t>
            </a:r>
          </a:p>
          <a:p>
            <a:pPr marL="285750" indent="-285750">
              <a:lnSpc>
                <a:spcPct val="90000"/>
              </a:lnSpc>
              <a:spcAft>
                <a:spcPts val="1800"/>
              </a:spcAft>
              <a:buFont typeface="Arial" panose="020B0604020202020204" pitchFamily="34" charset="0"/>
              <a:buChar char="•"/>
            </a:pPr>
            <a:r>
              <a:rPr lang="en-GB" dirty="0">
                <a:solidFill>
                  <a:schemeClr val="bg1"/>
                </a:solidFill>
                <a:latin typeface="Times New Roman" panose="02020603050405020304" pitchFamily="18" charset="0"/>
                <a:cs typeface="Times New Roman" panose="02020603050405020304" pitchFamily="18" charset="0"/>
              </a:rPr>
              <a:t>Produces an output.</a:t>
            </a:r>
          </a:p>
        </p:txBody>
      </p:sp>
      <p:sp>
        <p:nvSpPr>
          <p:cNvPr id="5" name="Rectangle 4"/>
          <p:cNvSpPr/>
          <p:nvPr/>
        </p:nvSpPr>
        <p:spPr>
          <a:xfrm>
            <a:off x="448965" y="128470"/>
            <a:ext cx="5650085" cy="523220"/>
          </a:xfrm>
          <a:prstGeom prst="rect">
            <a:avLst/>
          </a:prstGeom>
        </p:spPr>
        <p:txBody>
          <a:bodyPr wrap="square">
            <a:spAutoFit/>
          </a:bodyPr>
          <a:lstStyle/>
          <a:p>
            <a:pPr lvl="0">
              <a:defRPr/>
            </a:pPr>
            <a:r>
              <a:rPr lang="en-GB" sz="2800" b="1" kern="0" dirty="0">
                <a:solidFill>
                  <a:srgbClr val="003366"/>
                </a:solidFill>
                <a:latin typeface="Times New Roman" panose="02020603050405020304" pitchFamily="18" charset="0"/>
                <a:cs typeface="Times New Roman" panose="02020603050405020304" pitchFamily="18" charset="0"/>
              </a:rPr>
              <a:t>Black box model of computing</a:t>
            </a:r>
            <a:endParaRPr lang="en-US" b="1" kern="0" dirty="0">
              <a:solidFill>
                <a:sysClr val="windowText" lastClr="000000"/>
              </a:solidFill>
              <a:latin typeface="Times New Roman" panose="02020603050405020304" pitchFamily="18" charset="0"/>
              <a:cs typeface="Times New Roman" panose="02020603050405020304" pitchFamily="18" charset="0"/>
            </a:endParaRPr>
          </a:p>
        </p:txBody>
      </p:sp>
      <p:sp>
        <p:nvSpPr>
          <p:cNvPr id="6" name="Rectangle 5"/>
          <p:cNvSpPr/>
          <p:nvPr/>
        </p:nvSpPr>
        <p:spPr>
          <a:xfrm>
            <a:off x="245169" y="2571750"/>
            <a:ext cx="8246071" cy="1709892"/>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bg1"/>
                </a:solidFill>
                <a:latin typeface="Times New Roman" panose="02020603050405020304" pitchFamily="18" charset="0"/>
                <a:cs typeface="Times New Roman" panose="02020603050405020304" pitchFamily="18" charset="0"/>
              </a:rPr>
              <a:t>A computer program is ultimately a black box </a:t>
            </a:r>
          </a:p>
          <a:p>
            <a:pPr marL="285750" indent="-285750">
              <a:lnSpc>
                <a:spcPct val="150000"/>
              </a:lnSpc>
              <a:buFont typeface="Arial" panose="020B0604020202020204" pitchFamily="34" charset="0"/>
              <a:buChar char="•"/>
            </a:pPr>
            <a:r>
              <a:rPr lang="en-US" dirty="0">
                <a:solidFill>
                  <a:schemeClr val="bg1"/>
                </a:solidFill>
                <a:latin typeface="Times New Roman" panose="02020603050405020304" pitchFamily="18" charset="0"/>
                <a:cs typeface="Times New Roman" panose="02020603050405020304" pitchFamily="18" charset="0"/>
              </a:rPr>
              <a:t>Responds to a </a:t>
            </a:r>
            <a:r>
              <a:rPr lang="en-US" b="1" dirty="0">
                <a:solidFill>
                  <a:schemeClr val="bg1"/>
                </a:solidFill>
                <a:latin typeface="Times New Roman" panose="02020603050405020304" pitchFamily="18" charset="0"/>
                <a:cs typeface="Times New Roman" panose="02020603050405020304" pitchFamily="18" charset="0"/>
              </a:rPr>
              <a:t>fixed set</a:t>
            </a:r>
            <a:r>
              <a:rPr lang="en-US" dirty="0">
                <a:solidFill>
                  <a:schemeClr val="bg1"/>
                </a:solidFill>
                <a:latin typeface="Times New Roman" panose="02020603050405020304" pitchFamily="18" charset="0"/>
                <a:cs typeface="Times New Roman" panose="02020603050405020304" pitchFamily="18" charset="0"/>
              </a:rPr>
              <a:t> of inputs</a:t>
            </a:r>
          </a:p>
          <a:p>
            <a:pPr marL="285750" indent="-285750">
              <a:lnSpc>
                <a:spcPct val="150000"/>
              </a:lnSpc>
              <a:buFont typeface="Arial" panose="020B0604020202020204" pitchFamily="34" charset="0"/>
              <a:buChar char="•"/>
            </a:pPr>
            <a:r>
              <a:rPr lang="en-US" dirty="0">
                <a:solidFill>
                  <a:schemeClr val="bg1"/>
                </a:solidFill>
                <a:latin typeface="Times New Roman" panose="02020603050405020304" pitchFamily="18" charset="0"/>
                <a:cs typeface="Times New Roman" panose="02020603050405020304" pitchFamily="18" charset="0"/>
              </a:rPr>
              <a:t>Outputs come from a fixed set</a:t>
            </a:r>
          </a:p>
          <a:p>
            <a:pPr marL="285750" indent="-285750">
              <a:lnSpc>
                <a:spcPct val="150000"/>
              </a:lnSpc>
              <a:buFont typeface="Arial" panose="020B0604020202020204" pitchFamily="34" charset="0"/>
              <a:buChar char="•"/>
            </a:pPr>
            <a:r>
              <a:rPr lang="en-US" dirty="0">
                <a:solidFill>
                  <a:schemeClr val="bg1"/>
                </a:solidFill>
                <a:latin typeface="Times New Roman" panose="02020603050405020304" pitchFamily="18" charset="0"/>
                <a:cs typeface="Times New Roman" panose="02020603050405020304" pitchFamily="18" charset="0"/>
              </a:rPr>
              <a:t>Most are carefully designed to be as predictable as possible</a:t>
            </a:r>
            <a:r>
              <a:rPr lang="en-US" dirty="0">
                <a:solidFill>
                  <a:schemeClr val="bg1"/>
                </a:solidFill>
              </a:rPr>
              <a:t>.</a:t>
            </a:r>
          </a:p>
        </p:txBody>
      </p:sp>
      <p:sp>
        <p:nvSpPr>
          <p:cNvPr id="8" name="Rectangle 7"/>
          <p:cNvSpPr/>
          <p:nvPr/>
        </p:nvSpPr>
        <p:spPr>
          <a:xfrm>
            <a:off x="2510482" y="4281642"/>
            <a:ext cx="7177135" cy="584775"/>
          </a:xfrm>
          <a:prstGeom prst="rect">
            <a:avLst/>
          </a:prstGeom>
        </p:spPr>
        <p:txBody>
          <a:bodyPr wrap="square">
            <a:spAutoFit/>
          </a:bodyPr>
          <a:lstStyle/>
          <a:p>
            <a:pPr marL="742950" lvl="1" indent="-285750">
              <a:buFont typeface="Wingdings" panose="05000000000000000000" pitchFamily="2" charset="2"/>
              <a:buChar char="Ø"/>
            </a:pPr>
            <a:r>
              <a:rPr lang="en-US" sz="1400" dirty="0">
                <a:solidFill>
                  <a:schemeClr val="bg1"/>
                </a:solidFill>
                <a:latin typeface="Times New Roman" panose="02020603050405020304" pitchFamily="18" charset="0"/>
                <a:cs typeface="Times New Roman" panose="02020603050405020304" pitchFamily="18" charset="0"/>
              </a:rPr>
              <a:t>Software testing has a role in this.</a:t>
            </a:r>
          </a:p>
          <a:p>
            <a:pPr marL="742950" lvl="1" indent="-285750">
              <a:buFont typeface="Wingdings" panose="05000000000000000000" pitchFamily="2" charset="2"/>
              <a:buChar char="Ø"/>
            </a:pPr>
            <a:r>
              <a:rPr lang="en-US" sz="1400" dirty="0">
                <a:solidFill>
                  <a:schemeClr val="bg1"/>
                </a:solidFill>
                <a:latin typeface="Times New Roman" panose="02020603050405020304" pitchFamily="18" charset="0"/>
                <a:cs typeface="Times New Roman" panose="02020603050405020304" pitchFamily="18" charset="0"/>
              </a:rPr>
              <a:t>But we all know bugs occur and unexpected output happens sometimes</a:t>
            </a:r>
            <a:r>
              <a:rPr lang="en-US" dirty="0">
                <a:solidFill>
                  <a:schemeClr val="bg1"/>
                </a:solidFill>
              </a:rPr>
              <a:t>.</a:t>
            </a:r>
          </a:p>
        </p:txBody>
      </p:sp>
    </p:spTree>
    <p:extLst>
      <p:ext uri="{BB962C8B-B14F-4D97-AF65-F5344CB8AC3E}">
        <p14:creationId xmlns:p14="http://schemas.microsoft.com/office/powerpoint/2010/main" val="33649110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01670" y="2266340"/>
            <a:ext cx="4572000" cy="1477328"/>
          </a:xfrm>
          <a:prstGeom prst="rect">
            <a:avLst/>
          </a:prstGeom>
        </p:spPr>
        <p:txBody>
          <a:bodyPr>
            <a:spAutoFit/>
          </a:bodyPr>
          <a:lstStyle/>
          <a:p>
            <a:pPr marL="514350" indent="-514350">
              <a:buFont typeface="Arial" charset="0"/>
              <a:buAutoNum type="alphaUcPeriod"/>
            </a:pPr>
            <a:r>
              <a:rPr lang="en-US" dirty="0">
                <a:solidFill>
                  <a:schemeClr val="bg1"/>
                </a:solidFill>
                <a:latin typeface="Times New Roman" panose="02020603050405020304" pitchFamily="18" charset="0"/>
                <a:ea typeface="MS PGothic" charset="0"/>
                <a:cs typeface="Times New Roman" panose="02020603050405020304" pitchFamily="18" charset="0"/>
              </a:rPr>
              <a:t>Model-View-Controller</a:t>
            </a:r>
          </a:p>
          <a:p>
            <a:pPr marL="514350" indent="-514350">
              <a:buFont typeface="Arial" charset="0"/>
              <a:buAutoNum type="alphaUcPeriod"/>
            </a:pPr>
            <a:r>
              <a:rPr lang="en-US" dirty="0">
                <a:solidFill>
                  <a:schemeClr val="bg1"/>
                </a:solidFill>
                <a:latin typeface="Times New Roman" panose="02020603050405020304" pitchFamily="18" charset="0"/>
                <a:ea typeface="MS PGothic" charset="0"/>
                <a:cs typeface="Times New Roman" panose="02020603050405020304" pitchFamily="18" charset="0"/>
              </a:rPr>
              <a:t>Data, Input, Output</a:t>
            </a:r>
          </a:p>
          <a:p>
            <a:pPr marL="514350" indent="-514350">
              <a:buFont typeface="Arial" charset="0"/>
              <a:buAutoNum type="alphaUcPeriod"/>
            </a:pPr>
            <a:r>
              <a:rPr lang="en-US" dirty="0">
                <a:solidFill>
                  <a:schemeClr val="bg1"/>
                </a:solidFill>
                <a:latin typeface="Times New Roman" panose="02020603050405020304" pitchFamily="18" charset="0"/>
                <a:ea typeface="MS PGothic" charset="0"/>
                <a:cs typeface="Times New Roman" panose="02020603050405020304" pitchFamily="18" charset="0"/>
              </a:rPr>
              <a:t>Input, Model, Output</a:t>
            </a:r>
          </a:p>
          <a:p>
            <a:pPr marL="514350" indent="-514350">
              <a:buFont typeface="Arial" charset="0"/>
              <a:buAutoNum type="alphaUcPeriod"/>
            </a:pPr>
            <a:r>
              <a:rPr lang="en-US" dirty="0">
                <a:solidFill>
                  <a:schemeClr val="bg1"/>
                </a:solidFill>
                <a:latin typeface="Times New Roman" panose="02020603050405020304" pitchFamily="18" charset="0"/>
                <a:ea typeface="MS PGothic" charset="0"/>
                <a:cs typeface="Times New Roman" panose="02020603050405020304" pitchFamily="18" charset="0"/>
              </a:rPr>
              <a:t>Input, Computation, Output</a:t>
            </a:r>
          </a:p>
          <a:p>
            <a:pPr marL="514350" indent="-514350">
              <a:buFont typeface="Arial" charset="0"/>
              <a:buAutoNum type="alphaUcPeriod"/>
            </a:pPr>
            <a:r>
              <a:rPr lang="en-US" dirty="0">
                <a:solidFill>
                  <a:schemeClr val="bg1"/>
                </a:solidFill>
                <a:latin typeface="Times New Roman" panose="02020603050405020304" pitchFamily="18" charset="0"/>
                <a:ea typeface="MS PGothic" charset="0"/>
                <a:cs typeface="Times New Roman" panose="02020603050405020304" pitchFamily="18" charset="0"/>
              </a:rPr>
              <a:t>Query, Database, Response</a:t>
            </a:r>
          </a:p>
        </p:txBody>
      </p:sp>
      <p:sp>
        <p:nvSpPr>
          <p:cNvPr id="3" name="Rectangle 2"/>
          <p:cNvSpPr/>
          <p:nvPr/>
        </p:nvSpPr>
        <p:spPr>
          <a:xfrm>
            <a:off x="7057" y="18301"/>
            <a:ext cx="5481173" cy="830997"/>
          </a:xfrm>
          <a:prstGeom prst="rect">
            <a:avLst/>
          </a:prstGeom>
        </p:spPr>
        <p:txBody>
          <a:bodyPr wrap="square">
            <a:spAutoFit/>
          </a:bodyPr>
          <a:lstStyle/>
          <a:p>
            <a:r>
              <a:rPr lang="en-US" sz="2400" b="1" dirty="0">
                <a:solidFill>
                  <a:srgbClr val="002060"/>
                </a:solidFill>
                <a:latin typeface="Times New Roman" panose="02020603050405020304" pitchFamily="18" charset="0"/>
                <a:ea typeface="MS PGothic" charset="0"/>
                <a:cs typeface="Times New Roman" panose="02020603050405020304" pitchFamily="18" charset="0"/>
              </a:rPr>
              <a:t>What are the three components of the Black box model?</a:t>
            </a:r>
            <a:endParaRPr lang="en-US" sz="2400" b="1" dirty="0">
              <a:solidFill>
                <a:srgbClr val="00206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647554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01670" y="289787"/>
            <a:ext cx="3090911" cy="52322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2800" b="1" i="0" u="none" strike="noStrike" kern="0" cap="none" spc="0" normalizeH="0" baseline="0" noProof="0" dirty="0">
                <a:ln>
                  <a:noFill/>
                </a:ln>
                <a:solidFill>
                  <a:srgbClr val="002060"/>
                </a:solidFill>
                <a:effectLst/>
                <a:uLnTx/>
                <a:uFillTx/>
                <a:latin typeface="Times New Roman" panose="02020603050405020304" pitchFamily="18" charset="0"/>
                <a:ea typeface="+mj-ea"/>
                <a:cs typeface="Times New Roman" panose="02020603050405020304" pitchFamily="18" charset="0"/>
              </a:rPr>
              <a:t>What’s in the box?</a:t>
            </a:r>
            <a:endParaRPr kumimoji="0" lang="en-US" sz="2800" b="0" i="0" u="none" strike="noStrike" kern="0" cap="none" spc="0" normalizeH="0" baseline="0" noProof="0" dirty="0">
              <a:ln>
                <a:noFill/>
              </a:ln>
              <a:solidFill>
                <a:srgbClr val="002060"/>
              </a:solidFill>
              <a:effectLst/>
              <a:uLnTx/>
              <a:uFillTx/>
              <a:latin typeface="Times New Roman" panose="02020603050405020304" pitchFamily="18" charset="0"/>
              <a:cs typeface="Times New Roman" panose="02020603050405020304" pitchFamily="18" charset="0"/>
            </a:endParaRPr>
          </a:p>
        </p:txBody>
      </p:sp>
      <p:sp>
        <p:nvSpPr>
          <p:cNvPr id="3" name="Rectangle 2"/>
          <p:cNvSpPr/>
          <p:nvPr/>
        </p:nvSpPr>
        <p:spPr>
          <a:xfrm>
            <a:off x="-297949" y="1152219"/>
            <a:ext cx="4572000" cy="341632"/>
          </a:xfrm>
          <a:prstGeom prst="rect">
            <a:avLst/>
          </a:prstGeom>
        </p:spPr>
        <p:txBody>
          <a:bodyPr>
            <a:spAutoFit/>
          </a:bodyPr>
          <a:lstStyle/>
          <a:p>
            <a:pPr marL="342900" lvl="0" indent="-342900" fontAlgn="base">
              <a:lnSpc>
                <a:spcPct val="90000"/>
              </a:lnSpc>
              <a:spcBef>
                <a:spcPct val="20000"/>
              </a:spcBef>
              <a:spcAft>
                <a:spcPct val="0"/>
              </a:spcAft>
              <a:buClr>
                <a:srgbClr val="003366"/>
              </a:buClr>
              <a:buSzPct val="75000"/>
              <a:buFont typeface="Wingdings" pitchFamily="2" charset="2"/>
              <a:buChar char="l"/>
            </a:pPr>
            <a:r>
              <a:rPr lang="en-GB" kern="0" dirty="0">
                <a:solidFill>
                  <a:schemeClr val="bg1"/>
                </a:solidFill>
                <a:latin typeface="Times New Roman" panose="02020603050405020304" pitchFamily="18" charset="0"/>
                <a:cs typeface="Times New Roman" panose="02020603050405020304" pitchFamily="18" charset="0"/>
              </a:rPr>
              <a:t>1. Long term generic knowledge</a:t>
            </a:r>
          </a:p>
        </p:txBody>
      </p:sp>
      <p:sp>
        <p:nvSpPr>
          <p:cNvPr id="4" name="Rectangle 3"/>
          <p:cNvSpPr/>
          <p:nvPr/>
        </p:nvSpPr>
        <p:spPr>
          <a:xfrm>
            <a:off x="5793640" y="2977728"/>
            <a:ext cx="2595985" cy="923330"/>
          </a:xfrm>
          <a:prstGeom prst="rect">
            <a:avLst/>
          </a:prstGeom>
        </p:spPr>
        <p:txBody>
          <a:bodyPr wrap="square">
            <a:spAutoFit/>
          </a:bodyPr>
          <a:lstStyle/>
          <a:p>
            <a:pPr lvl="1">
              <a:lnSpc>
                <a:spcPct val="90000"/>
              </a:lnSpc>
            </a:pPr>
            <a:r>
              <a:rPr lang="en-GB" sz="2000" dirty="0">
                <a:solidFill>
                  <a:srgbClr val="FF0000"/>
                </a:solidFill>
                <a:latin typeface="Times New Roman" panose="02020603050405020304" pitchFamily="18" charset="0"/>
                <a:cs typeface="Times New Roman" panose="02020603050405020304" pitchFamily="18" charset="0"/>
              </a:rPr>
              <a:t>e.g. physics &amp; mathematics logic in a game</a:t>
            </a:r>
          </a:p>
        </p:txBody>
      </p:sp>
      <p:pic>
        <p:nvPicPr>
          <p:cNvPr id="5" name="Picture 4"/>
          <p:cNvPicPr>
            <a:picLocks noChangeAspect="1"/>
          </p:cNvPicPr>
          <p:nvPr/>
        </p:nvPicPr>
        <p:blipFill>
          <a:blip r:embed="rId2"/>
          <a:stretch>
            <a:fillRect/>
          </a:stretch>
        </p:blipFill>
        <p:spPr>
          <a:xfrm>
            <a:off x="296260" y="1522236"/>
            <a:ext cx="5497380" cy="3649649"/>
          </a:xfrm>
          <a:prstGeom prst="rect">
            <a:avLst/>
          </a:prstGeom>
        </p:spPr>
      </p:pic>
    </p:spTree>
    <p:extLst>
      <p:ext uri="{BB962C8B-B14F-4D97-AF65-F5344CB8AC3E}">
        <p14:creationId xmlns:p14="http://schemas.microsoft.com/office/powerpoint/2010/main" val="35236974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2434129" y="1972571"/>
            <a:ext cx="9315007" cy="966230"/>
            <a:chOff x="2911402" y="2860688"/>
            <a:chExt cx="9302940" cy="1269409"/>
          </a:xfrm>
        </p:grpSpPr>
        <p:grpSp>
          <p:nvGrpSpPr>
            <p:cNvPr id="3" name="Group 2"/>
            <p:cNvGrpSpPr/>
            <p:nvPr/>
          </p:nvGrpSpPr>
          <p:grpSpPr>
            <a:xfrm>
              <a:off x="2911402" y="2860688"/>
              <a:ext cx="5337753" cy="610574"/>
              <a:chOff x="2911402" y="2860688"/>
              <a:chExt cx="5337753" cy="610574"/>
            </a:xfrm>
          </p:grpSpPr>
          <p:sp>
            <p:nvSpPr>
              <p:cNvPr id="7" name="TextBox 6"/>
              <p:cNvSpPr txBox="1"/>
              <p:nvPr/>
            </p:nvSpPr>
            <p:spPr>
              <a:xfrm>
                <a:off x="5656533" y="2864738"/>
                <a:ext cx="2592622" cy="606524"/>
              </a:xfrm>
              <a:prstGeom prst="rect">
                <a:avLst/>
              </a:prstGeom>
              <a:noFill/>
            </p:spPr>
            <p:txBody>
              <a:bodyPr wrap="square" rtlCol="0">
                <a:spAutoFit/>
              </a:bodyPr>
              <a:lstStyle/>
              <a:p>
                <a:r>
                  <a:rPr lang="en-US" sz="2400" dirty="0">
                    <a:solidFill>
                      <a:srgbClr val="FF0000"/>
                    </a:solidFill>
                  </a:rPr>
                  <a:t>Rules /Constraints</a:t>
                </a:r>
              </a:p>
            </p:txBody>
          </p:sp>
          <p:cxnSp>
            <p:nvCxnSpPr>
              <p:cNvPr id="8" name="Straight Arrow Connector 7"/>
              <p:cNvCxnSpPr/>
              <p:nvPr/>
            </p:nvCxnSpPr>
            <p:spPr bwMode="auto">
              <a:xfrm flipH="1" flipV="1">
                <a:off x="2911402" y="2860688"/>
                <a:ext cx="2745130" cy="336885"/>
              </a:xfrm>
              <a:prstGeom prst="straightConnector1">
                <a:avLst/>
              </a:prstGeom>
              <a:solidFill>
                <a:schemeClr val="accent1"/>
              </a:solidFill>
              <a:ln w="57150" cap="flat" cmpd="sng" algn="ctr">
                <a:solidFill>
                  <a:srgbClr val="FF0000"/>
                </a:solidFill>
                <a:prstDash val="solid"/>
                <a:miter lim="800000"/>
                <a:headEnd type="none" w="med" len="med"/>
                <a:tailEnd type="arrow"/>
              </a:ln>
              <a:effectLst/>
            </p:spPr>
          </p:cxnSp>
        </p:grpSp>
        <p:grpSp>
          <p:nvGrpSpPr>
            <p:cNvPr id="4" name="Group 3"/>
            <p:cNvGrpSpPr/>
            <p:nvPr/>
          </p:nvGrpSpPr>
          <p:grpSpPr>
            <a:xfrm>
              <a:off x="4283967" y="3523573"/>
              <a:ext cx="7930375" cy="606524"/>
              <a:chOff x="4283967" y="3523573"/>
              <a:chExt cx="7930375" cy="606524"/>
            </a:xfrm>
          </p:grpSpPr>
          <p:sp>
            <p:nvSpPr>
              <p:cNvPr id="5" name="TextBox 4"/>
              <p:cNvSpPr txBox="1"/>
              <p:nvPr/>
            </p:nvSpPr>
            <p:spPr>
              <a:xfrm>
                <a:off x="5227858" y="3523573"/>
                <a:ext cx="6986484" cy="606524"/>
              </a:xfrm>
              <a:prstGeom prst="rect">
                <a:avLst/>
              </a:prstGeom>
              <a:noFill/>
            </p:spPr>
            <p:txBody>
              <a:bodyPr wrap="square" rtlCol="0">
                <a:spAutoFit/>
              </a:bodyPr>
              <a:lstStyle/>
              <a:p>
                <a:r>
                  <a:rPr lang="en-US" sz="2400" dirty="0">
                    <a:solidFill>
                      <a:srgbClr val="FF0000"/>
                    </a:solidFill>
                  </a:rPr>
                  <a:t>Parameters/ Attributes</a:t>
                </a:r>
              </a:p>
            </p:txBody>
          </p:sp>
          <p:cxnSp>
            <p:nvCxnSpPr>
              <p:cNvPr id="6" name="Straight Arrow Connector 5"/>
              <p:cNvCxnSpPr/>
              <p:nvPr/>
            </p:nvCxnSpPr>
            <p:spPr bwMode="auto">
              <a:xfrm flipH="1" flipV="1">
                <a:off x="4283967" y="3528736"/>
                <a:ext cx="1012368" cy="211411"/>
              </a:xfrm>
              <a:prstGeom prst="straightConnector1">
                <a:avLst/>
              </a:prstGeom>
              <a:solidFill>
                <a:schemeClr val="accent1"/>
              </a:solidFill>
              <a:ln w="57150" cap="flat" cmpd="sng" algn="ctr">
                <a:solidFill>
                  <a:srgbClr val="FF0000"/>
                </a:solidFill>
                <a:prstDash val="solid"/>
                <a:miter lim="800000"/>
                <a:headEnd type="none" w="med" len="med"/>
                <a:tailEnd type="arrow"/>
              </a:ln>
              <a:effectLst/>
            </p:spPr>
          </p:cxnSp>
        </p:grpSp>
      </p:grpSp>
      <p:sp>
        <p:nvSpPr>
          <p:cNvPr id="10" name="Rectangle 9"/>
          <p:cNvSpPr/>
          <p:nvPr/>
        </p:nvSpPr>
        <p:spPr>
          <a:xfrm>
            <a:off x="97450" y="1306239"/>
            <a:ext cx="4572000" cy="1338828"/>
          </a:xfrm>
          <a:prstGeom prst="rect">
            <a:avLst/>
          </a:prstGeom>
        </p:spPr>
        <p:txBody>
          <a:bodyPr>
            <a:spAutoFit/>
          </a:bodyPr>
          <a:lstStyle/>
          <a:p>
            <a:pPr>
              <a:lnSpc>
                <a:spcPct val="90000"/>
              </a:lnSpc>
            </a:pPr>
            <a:r>
              <a:rPr lang="en-GB" dirty="0">
                <a:solidFill>
                  <a:schemeClr val="bg1"/>
                </a:solidFill>
              </a:rPr>
              <a:t>2. Long-term domain specific knowledge</a:t>
            </a:r>
          </a:p>
          <a:p>
            <a:pPr>
              <a:lnSpc>
                <a:spcPct val="90000"/>
              </a:lnSpc>
            </a:pPr>
            <a:endParaRPr lang="en-GB" dirty="0">
              <a:solidFill>
                <a:schemeClr val="bg1"/>
              </a:solidFill>
            </a:endParaRPr>
          </a:p>
          <a:p>
            <a:pPr marL="742950" lvl="1" indent="-285750">
              <a:lnSpc>
                <a:spcPct val="90000"/>
              </a:lnSpc>
              <a:buFont typeface="Arial" panose="020B0604020202020204" pitchFamily="34" charset="0"/>
              <a:buChar char="•"/>
            </a:pPr>
            <a:r>
              <a:rPr lang="en-GB" dirty="0">
                <a:solidFill>
                  <a:schemeClr val="bg1"/>
                </a:solidFill>
              </a:rPr>
              <a:t>Rules of the game, </a:t>
            </a:r>
          </a:p>
          <a:p>
            <a:pPr marL="742950" lvl="1" indent="-285750">
              <a:lnSpc>
                <a:spcPct val="90000"/>
              </a:lnSpc>
              <a:buFont typeface="Arial" panose="020B0604020202020204" pitchFamily="34" charset="0"/>
              <a:buChar char="•"/>
            </a:pPr>
            <a:endParaRPr lang="en-GB" dirty="0">
              <a:solidFill>
                <a:schemeClr val="bg1"/>
              </a:solidFill>
            </a:endParaRPr>
          </a:p>
          <a:p>
            <a:pPr marL="742950" lvl="1" indent="-285750">
              <a:lnSpc>
                <a:spcPct val="90000"/>
              </a:lnSpc>
              <a:buFont typeface="Arial" panose="020B0604020202020204" pitchFamily="34" charset="0"/>
              <a:buChar char="•"/>
            </a:pPr>
            <a:r>
              <a:rPr lang="en-GB" dirty="0">
                <a:solidFill>
                  <a:schemeClr val="bg1"/>
                </a:solidFill>
              </a:rPr>
              <a:t>Properties of things in the model</a:t>
            </a:r>
          </a:p>
        </p:txBody>
      </p:sp>
      <p:pic>
        <p:nvPicPr>
          <p:cNvPr id="15" name="Picture 14"/>
          <p:cNvPicPr>
            <a:picLocks noChangeAspect="1"/>
          </p:cNvPicPr>
          <p:nvPr/>
        </p:nvPicPr>
        <p:blipFill>
          <a:blip r:embed="rId2"/>
          <a:stretch>
            <a:fillRect/>
          </a:stretch>
        </p:blipFill>
        <p:spPr>
          <a:xfrm>
            <a:off x="296260" y="2938801"/>
            <a:ext cx="5181600" cy="2078856"/>
          </a:xfrm>
          <a:prstGeom prst="rect">
            <a:avLst/>
          </a:prstGeom>
        </p:spPr>
      </p:pic>
      <p:sp>
        <p:nvSpPr>
          <p:cNvPr id="17" name="Rectangle 16"/>
          <p:cNvSpPr/>
          <p:nvPr/>
        </p:nvSpPr>
        <p:spPr>
          <a:xfrm>
            <a:off x="1162895" y="114714"/>
            <a:ext cx="3090911" cy="523220"/>
          </a:xfrm>
          <a:prstGeom prst="rect">
            <a:avLst/>
          </a:prstGeom>
        </p:spPr>
        <p:txBody>
          <a:bodyPr wrap="none">
            <a:spAutoFit/>
          </a:bodyPr>
          <a:lstStyle/>
          <a:p>
            <a:pPr lvl="0">
              <a:defRPr/>
            </a:pPr>
            <a:r>
              <a:rPr lang="en-GB" sz="2800" b="1" kern="0" dirty="0">
                <a:solidFill>
                  <a:srgbClr val="002060"/>
                </a:solidFill>
                <a:latin typeface="Times New Roman" panose="02020603050405020304" pitchFamily="18" charset="0"/>
                <a:cs typeface="Times New Roman" panose="02020603050405020304" pitchFamily="18" charset="0"/>
              </a:rPr>
              <a:t>What’s in the box?</a:t>
            </a:r>
            <a:endParaRPr lang="en-US" sz="2800" kern="0" dirty="0">
              <a:solidFill>
                <a:srgbClr val="00206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064721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96260" y="1502815"/>
            <a:ext cx="3762568" cy="341632"/>
          </a:xfrm>
          <a:prstGeom prst="rect">
            <a:avLst/>
          </a:prstGeom>
        </p:spPr>
        <p:txBody>
          <a:bodyPr wrap="none">
            <a:spAutoFit/>
          </a:bodyPr>
          <a:lstStyle/>
          <a:p>
            <a:pPr>
              <a:lnSpc>
                <a:spcPct val="90000"/>
              </a:lnSpc>
            </a:pPr>
            <a:r>
              <a:rPr lang="en-GB" dirty="0">
                <a:solidFill>
                  <a:schemeClr val="bg1"/>
                </a:solidFill>
                <a:latin typeface="Times New Roman" panose="02020603050405020304" pitchFamily="18" charset="0"/>
                <a:cs typeface="Times New Roman" panose="02020603050405020304" pitchFamily="18" charset="0"/>
              </a:rPr>
              <a:t>3. Short term/ case specific knowledge</a:t>
            </a:r>
          </a:p>
        </p:txBody>
      </p:sp>
      <p:sp>
        <p:nvSpPr>
          <p:cNvPr id="3" name="Rectangle 2"/>
          <p:cNvSpPr/>
          <p:nvPr/>
        </p:nvSpPr>
        <p:spPr>
          <a:xfrm>
            <a:off x="5030115" y="2877160"/>
            <a:ext cx="4572000" cy="590931"/>
          </a:xfrm>
          <a:prstGeom prst="rect">
            <a:avLst/>
          </a:prstGeom>
        </p:spPr>
        <p:txBody>
          <a:bodyPr>
            <a:spAutoFit/>
          </a:bodyPr>
          <a:lstStyle/>
          <a:p>
            <a:pPr lvl="1">
              <a:lnSpc>
                <a:spcPct val="90000"/>
              </a:lnSpc>
            </a:pPr>
            <a:r>
              <a:rPr lang="en-GB" dirty="0">
                <a:solidFill>
                  <a:srgbClr val="FF0000"/>
                </a:solidFill>
              </a:rPr>
              <a:t>What</a:t>
            </a:r>
            <a:r>
              <a:rPr lang="fr-FR" dirty="0">
                <a:solidFill>
                  <a:srgbClr val="FF0000"/>
                </a:solidFill>
              </a:rPr>
              <a:t>’</a:t>
            </a:r>
            <a:r>
              <a:rPr lang="en-GB" dirty="0">
                <a:solidFill>
                  <a:srgbClr val="FF0000"/>
                </a:solidFill>
              </a:rPr>
              <a:t>s going on with </a:t>
            </a:r>
            <a:r>
              <a:rPr lang="en-GB" i="1" dirty="0">
                <a:solidFill>
                  <a:srgbClr val="FF0000"/>
                </a:solidFill>
              </a:rPr>
              <a:t>this</a:t>
            </a:r>
            <a:r>
              <a:rPr lang="en-GB" dirty="0">
                <a:solidFill>
                  <a:srgbClr val="FF0000"/>
                </a:solidFill>
              </a:rPr>
              <a:t> user in </a:t>
            </a:r>
            <a:r>
              <a:rPr lang="en-GB" i="1" dirty="0">
                <a:solidFill>
                  <a:srgbClr val="FF0000"/>
                </a:solidFill>
              </a:rPr>
              <a:t>this</a:t>
            </a:r>
            <a:r>
              <a:rPr lang="en-GB" dirty="0">
                <a:solidFill>
                  <a:srgbClr val="FF0000"/>
                </a:solidFill>
              </a:rPr>
              <a:t> game</a:t>
            </a:r>
          </a:p>
        </p:txBody>
      </p:sp>
      <p:pic>
        <p:nvPicPr>
          <p:cNvPr id="4" name="Picture 3"/>
          <p:cNvPicPr>
            <a:picLocks noChangeAspect="1"/>
          </p:cNvPicPr>
          <p:nvPr/>
        </p:nvPicPr>
        <p:blipFill>
          <a:blip r:embed="rId2"/>
          <a:stretch>
            <a:fillRect/>
          </a:stretch>
        </p:blipFill>
        <p:spPr>
          <a:xfrm>
            <a:off x="337265" y="2138040"/>
            <a:ext cx="5191970" cy="2758635"/>
          </a:xfrm>
          <a:prstGeom prst="rect">
            <a:avLst/>
          </a:prstGeom>
        </p:spPr>
      </p:pic>
      <p:sp>
        <p:nvSpPr>
          <p:cNvPr id="5" name="Rectangle 4"/>
          <p:cNvSpPr/>
          <p:nvPr/>
        </p:nvSpPr>
        <p:spPr>
          <a:xfrm>
            <a:off x="1387794" y="128470"/>
            <a:ext cx="3090911" cy="523220"/>
          </a:xfrm>
          <a:prstGeom prst="rect">
            <a:avLst/>
          </a:prstGeom>
        </p:spPr>
        <p:txBody>
          <a:bodyPr wrap="none">
            <a:spAutoFit/>
          </a:bodyPr>
          <a:lstStyle/>
          <a:p>
            <a:pPr lvl="0">
              <a:defRPr/>
            </a:pPr>
            <a:r>
              <a:rPr lang="en-GB" sz="2800" b="1" kern="0" dirty="0">
                <a:solidFill>
                  <a:srgbClr val="002060"/>
                </a:solidFill>
                <a:latin typeface="Times New Roman" panose="02020603050405020304" pitchFamily="18" charset="0"/>
                <a:cs typeface="Times New Roman" panose="02020603050405020304" pitchFamily="18" charset="0"/>
              </a:rPr>
              <a:t>What’s in the box?</a:t>
            </a:r>
            <a:endParaRPr lang="en-US" sz="2800" kern="0" dirty="0">
              <a:solidFill>
                <a:srgbClr val="00206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261397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07080" y="1350110"/>
            <a:ext cx="3013967" cy="400110"/>
          </a:xfrm>
          <a:prstGeom prst="rect">
            <a:avLst/>
          </a:prstGeom>
        </p:spPr>
        <p:txBody>
          <a:bodyPr wrap="none">
            <a:spAutoFit/>
          </a:bodyPr>
          <a:lstStyle/>
          <a:p>
            <a:r>
              <a:rPr lang="en-US" sz="2000" dirty="0">
                <a:solidFill>
                  <a:schemeClr val="bg1"/>
                </a:solidFill>
                <a:latin typeface="Times New Roman" panose="02020603050405020304" pitchFamily="18" charset="0"/>
                <a:cs typeface="Times New Roman" panose="02020603050405020304" pitchFamily="18" charset="0"/>
              </a:rPr>
              <a:t>What do these terms mean?</a:t>
            </a:r>
          </a:p>
        </p:txBody>
      </p:sp>
      <p:sp>
        <p:nvSpPr>
          <p:cNvPr id="3" name="Rectangle 2"/>
          <p:cNvSpPr/>
          <p:nvPr/>
        </p:nvSpPr>
        <p:spPr>
          <a:xfrm>
            <a:off x="983239" y="2266340"/>
            <a:ext cx="7406385" cy="1754326"/>
          </a:xfrm>
          <a:prstGeom prst="rect">
            <a:avLst/>
          </a:prstGeom>
        </p:spPr>
        <p:txBody>
          <a:bodyPr wrap="square">
            <a:spAutoFit/>
          </a:bodyPr>
          <a:lstStyle/>
          <a:p>
            <a:pPr marL="285750" indent="-285750">
              <a:buFont typeface="Arial" panose="020B0604020202020204" pitchFamily="34" charset="0"/>
              <a:buChar char="•"/>
            </a:pPr>
            <a:r>
              <a:rPr lang="en-US" dirty="0">
                <a:solidFill>
                  <a:schemeClr val="bg1"/>
                </a:solidFill>
                <a:latin typeface="Times New Roman" panose="02020603050405020304" pitchFamily="18" charset="0"/>
                <a:cs typeface="Times New Roman" panose="02020603050405020304" pitchFamily="18" charset="0"/>
              </a:rPr>
              <a:t>Domain</a:t>
            </a:r>
          </a:p>
          <a:p>
            <a:pPr marL="285750" indent="-285750">
              <a:buFont typeface="Arial" panose="020B0604020202020204" pitchFamily="34" charset="0"/>
              <a:buChar char="•"/>
            </a:pPr>
            <a:endParaRPr lang="en-US" dirty="0">
              <a:solidFill>
                <a:schemeClr val="bg1"/>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dirty="0">
                <a:solidFill>
                  <a:schemeClr val="bg1"/>
                </a:solidFill>
                <a:latin typeface="Times New Roman" panose="02020603050405020304" pitchFamily="18" charset="0"/>
                <a:cs typeface="Times New Roman" panose="02020603050405020304" pitchFamily="18" charset="0"/>
              </a:rPr>
              <a:t>Generic</a:t>
            </a:r>
          </a:p>
          <a:p>
            <a:pPr marL="285750" indent="-285750">
              <a:buFont typeface="Arial" panose="020B0604020202020204" pitchFamily="34" charset="0"/>
              <a:buChar char="•"/>
            </a:pPr>
            <a:endParaRPr lang="en-US" dirty="0">
              <a:solidFill>
                <a:schemeClr val="bg1"/>
              </a:solidFill>
              <a:latin typeface="Times New Roman" panose="02020603050405020304" pitchFamily="18" charset="0"/>
              <a:cs typeface="Times New Roman" panose="02020603050405020304" pitchFamily="18" charset="0"/>
            </a:endParaRPr>
          </a:p>
          <a:p>
            <a:r>
              <a:rPr lang="en-US" dirty="0">
                <a:solidFill>
                  <a:schemeClr val="bg1"/>
                </a:solidFill>
                <a:latin typeface="Times New Roman" panose="02020603050405020304" pitchFamily="18" charset="0"/>
                <a:cs typeface="Times New Roman" panose="02020603050405020304" pitchFamily="18" charset="0"/>
              </a:rPr>
              <a:t>Take 5 minute to discuss with your neighbor on the above terms. </a:t>
            </a:r>
          </a:p>
          <a:p>
            <a:r>
              <a:rPr lang="en-US" dirty="0">
                <a:solidFill>
                  <a:schemeClr val="bg1"/>
                </a:solidFill>
                <a:latin typeface="Times New Roman" panose="02020603050405020304" pitchFamily="18" charset="0"/>
                <a:cs typeface="Times New Roman" panose="02020603050405020304" pitchFamily="18" charset="0"/>
              </a:rPr>
              <a:t>How can an understanding of these terms support problem solving?</a:t>
            </a:r>
          </a:p>
        </p:txBody>
      </p:sp>
      <p:sp>
        <p:nvSpPr>
          <p:cNvPr id="4" name="Rectangle 3"/>
          <p:cNvSpPr/>
          <p:nvPr/>
        </p:nvSpPr>
        <p:spPr>
          <a:xfrm>
            <a:off x="2438860" y="128470"/>
            <a:ext cx="1609543" cy="584775"/>
          </a:xfrm>
          <a:prstGeom prst="rect">
            <a:avLst/>
          </a:prstGeom>
        </p:spPr>
        <p:txBody>
          <a:bodyPr wrap="none">
            <a:spAutoFit/>
          </a:bodyPr>
          <a:lstStyle/>
          <a:p>
            <a:r>
              <a:rPr lang="en-US" sz="3200" dirty="0">
                <a:solidFill>
                  <a:schemeClr val="tx2"/>
                </a:solidFill>
                <a:latin typeface="Times New Roman" panose="02020603050405020304" pitchFamily="18" charset="0"/>
                <a:cs typeface="Times New Roman" panose="02020603050405020304" pitchFamily="18" charset="0"/>
              </a:rPr>
              <a:t> Activity</a:t>
            </a:r>
            <a:endParaRPr lang="en-US"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231886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212490" y="278908"/>
            <a:ext cx="4275740" cy="400110"/>
          </a:xfrm>
          <a:prstGeom prst="rect">
            <a:avLst/>
          </a:prstGeom>
          <a:noFill/>
        </p:spPr>
        <p:txBody>
          <a:bodyPr wrap="square" rtlCol="0">
            <a:spAutoFit/>
          </a:bodyPr>
          <a:lstStyle/>
          <a:p>
            <a:r>
              <a:rPr lang="en-US" sz="2000" b="1" u="sng" dirty="0">
                <a:solidFill>
                  <a:schemeClr val="tx2">
                    <a:lumMod val="50000"/>
                  </a:schemeClr>
                </a:solidFill>
                <a:latin typeface="Times New Roman" panose="02020603050405020304" pitchFamily="18" charset="0"/>
                <a:cs typeface="Times New Roman" panose="02020603050405020304" pitchFamily="18" charset="0"/>
              </a:rPr>
              <a:t>Black box Model of Computing</a:t>
            </a:r>
          </a:p>
        </p:txBody>
      </p:sp>
      <p:sp>
        <p:nvSpPr>
          <p:cNvPr id="3" name="TextBox 2"/>
          <p:cNvSpPr txBox="1"/>
          <p:nvPr/>
        </p:nvSpPr>
        <p:spPr>
          <a:xfrm>
            <a:off x="0" y="807891"/>
            <a:ext cx="9000445" cy="3046988"/>
          </a:xfrm>
          <a:prstGeom prst="rect">
            <a:avLst/>
          </a:prstGeom>
          <a:noFill/>
        </p:spPr>
        <p:txBody>
          <a:bodyPr wrap="square" rtlCol="0">
            <a:spAutoFit/>
          </a:bodyPr>
          <a:lstStyle/>
          <a:p>
            <a:endParaRPr lang="en-US" sz="1600" dirty="0">
              <a:solidFill>
                <a:schemeClr val="bg1"/>
              </a:solidFill>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v"/>
            </a:pPr>
            <a:r>
              <a:rPr lang="en-US" sz="1600" dirty="0">
                <a:solidFill>
                  <a:schemeClr val="bg1"/>
                </a:solidFill>
                <a:latin typeface="Times New Roman" panose="02020603050405020304" pitchFamily="18" charset="0"/>
                <a:cs typeface="Times New Roman" panose="02020603050405020304" pitchFamily="18" charset="0"/>
              </a:rPr>
              <a:t>A computing </a:t>
            </a:r>
            <a:r>
              <a:rPr lang="en-US" sz="1600" dirty="0">
                <a:solidFill>
                  <a:srgbClr val="00B0F0"/>
                </a:solidFill>
                <a:latin typeface="Times New Roman" panose="02020603050405020304" pitchFamily="18" charset="0"/>
                <a:cs typeface="Times New Roman" panose="02020603050405020304" pitchFamily="18" charset="0"/>
              </a:rPr>
              <a:t>model</a:t>
            </a:r>
            <a:r>
              <a:rPr lang="en-US" sz="1600" dirty="0">
                <a:solidFill>
                  <a:schemeClr val="bg1"/>
                </a:solidFill>
                <a:latin typeface="Times New Roman" panose="02020603050405020304" pitchFamily="18" charset="0"/>
                <a:cs typeface="Times New Roman" panose="02020603050405020304" pitchFamily="18" charset="0"/>
              </a:rPr>
              <a:t> can be defined as a </a:t>
            </a:r>
          </a:p>
          <a:p>
            <a:pPr algn="just"/>
            <a:r>
              <a:rPr lang="en-US" sz="1600" dirty="0">
                <a:solidFill>
                  <a:schemeClr val="bg1"/>
                </a:solidFill>
                <a:latin typeface="Times New Roman" panose="02020603050405020304" pitchFamily="18" charset="0"/>
                <a:cs typeface="Times New Roman" panose="02020603050405020304" pitchFamily="18" charset="0"/>
              </a:rPr>
              <a:t>                                     -  </a:t>
            </a:r>
            <a:r>
              <a:rPr lang="en-US" sz="1600" dirty="0">
                <a:solidFill>
                  <a:srgbClr val="00B0F0"/>
                </a:solidFill>
                <a:latin typeface="Times New Roman" panose="02020603050405020304" pitchFamily="18" charset="0"/>
                <a:cs typeface="Times New Roman" panose="02020603050405020304" pitchFamily="18" charset="0"/>
              </a:rPr>
              <a:t>internal representation </a:t>
            </a:r>
            <a:r>
              <a:rPr lang="en-US" sz="1600" dirty="0">
                <a:solidFill>
                  <a:schemeClr val="bg1"/>
                </a:solidFill>
                <a:latin typeface="Times New Roman" panose="02020603050405020304" pitchFamily="18" charset="0"/>
                <a:cs typeface="Times New Roman" panose="02020603050405020304" pitchFamily="18" charset="0"/>
              </a:rPr>
              <a:t>of a system or an application.</a:t>
            </a:r>
          </a:p>
          <a:p>
            <a:pPr algn="just"/>
            <a:endParaRPr lang="en-US" sz="1600" dirty="0">
              <a:solidFill>
                <a:schemeClr val="bg1"/>
              </a:solidFill>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v"/>
            </a:pPr>
            <a:r>
              <a:rPr lang="en-US" sz="1600" dirty="0">
                <a:solidFill>
                  <a:schemeClr val="bg1"/>
                </a:solidFill>
                <a:latin typeface="Times New Roman" panose="02020603050405020304" pitchFamily="18" charset="0"/>
                <a:cs typeface="Times New Roman" panose="02020603050405020304" pitchFamily="18" charset="0"/>
              </a:rPr>
              <a:t>It will be the </a:t>
            </a:r>
            <a:r>
              <a:rPr lang="en-US" sz="1600" dirty="0">
                <a:solidFill>
                  <a:srgbClr val="00B0F0"/>
                </a:solidFill>
                <a:latin typeface="Times New Roman" panose="02020603050405020304" pitchFamily="18" charset="0"/>
                <a:cs typeface="Times New Roman" panose="02020603050405020304" pitchFamily="18" charset="0"/>
              </a:rPr>
              <a:t>underlying processing framework </a:t>
            </a:r>
            <a:r>
              <a:rPr lang="en-US" sz="1600" dirty="0">
                <a:solidFill>
                  <a:schemeClr val="bg1"/>
                </a:solidFill>
                <a:latin typeface="Times New Roman" panose="02020603050405020304" pitchFamily="18" charset="0"/>
                <a:cs typeface="Times New Roman" panose="02020603050405020304" pitchFamily="18" charset="0"/>
              </a:rPr>
              <a:t>that </a:t>
            </a:r>
            <a:r>
              <a:rPr lang="en-US" sz="1600" dirty="0">
                <a:solidFill>
                  <a:srgbClr val="00B0F0"/>
                </a:solidFill>
                <a:latin typeface="Times New Roman" panose="02020603050405020304" pitchFamily="18" charset="0"/>
                <a:cs typeface="Times New Roman" panose="02020603050405020304" pitchFamily="18" charset="0"/>
              </a:rPr>
              <a:t>produces</a:t>
            </a:r>
            <a:r>
              <a:rPr lang="en-US" sz="1600" dirty="0">
                <a:solidFill>
                  <a:schemeClr val="bg1"/>
                </a:solidFill>
                <a:latin typeface="Times New Roman" panose="02020603050405020304" pitchFamily="18" charset="0"/>
                <a:cs typeface="Times New Roman" panose="02020603050405020304" pitchFamily="18" charset="0"/>
              </a:rPr>
              <a:t> the </a:t>
            </a:r>
            <a:r>
              <a:rPr lang="en-US" sz="1600" dirty="0">
                <a:solidFill>
                  <a:srgbClr val="00B0F0"/>
                </a:solidFill>
                <a:latin typeface="Times New Roman" panose="02020603050405020304" pitchFamily="18" charset="0"/>
                <a:cs typeface="Times New Roman" panose="02020603050405020304" pitchFamily="18" charset="0"/>
              </a:rPr>
              <a:t>output with respect to the input given</a:t>
            </a:r>
            <a:r>
              <a:rPr lang="en-US" sz="1600" dirty="0">
                <a:solidFill>
                  <a:schemeClr val="bg1"/>
                </a:solidFill>
                <a:latin typeface="Times New Roman" panose="02020603050405020304" pitchFamily="18" charset="0"/>
                <a:cs typeface="Times New Roman" panose="02020603050405020304" pitchFamily="18" charset="0"/>
              </a:rPr>
              <a:t>.</a:t>
            </a:r>
          </a:p>
          <a:p>
            <a:pPr marL="285750" indent="-285750" algn="just">
              <a:buFont typeface="Wingdings" panose="05000000000000000000" pitchFamily="2" charset="2"/>
              <a:buChar char="v"/>
            </a:pPr>
            <a:r>
              <a:rPr lang="en-US" sz="1600" dirty="0">
                <a:solidFill>
                  <a:schemeClr val="bg1"/>
                </a:solidFill>
                <a:latin typeface="Times New Roman" panose="02020603050405020304" pitchFamily="18" charset="0"/>
                <a:cs typeface="Times New Roman" panose="02020603050405020304" pitchFamily="18" charset="0"/>
              </a:rPr>
              <a:t>There will be </a:t>
            </a:r>
            <a:r>
              <a:rPr lang="en-US" sz="1600" dirty="0">
                <a:solidFill>
                  <a:srgbClr val="00B0F0"/>
                </a:solidFill>
                <a:latin typeface="Times New Roman" panose="02020603050405020304" pitchFamily="18" charset="0"/>
                <a:cs typeface="Times New Roman" panose="02020603050405020304" pitchFamily="18" charset="0"/>
              </a:rPr>
              <a:t>several processing models suitable  </a:t>
            </a:r>
            <a:r>
              <a:rPr lang="en-US" sz="1600" dirty="0">
                <a:solidFill>
                  <a:schemeClr val="bg1"/>
                </a:solidFill>
                <a:latin typeface="Times New Roman" panose="02020603050405020304" pitchFamily="18" charset="0"/>
                <a:cs typeface="Times New Roman" panose="02020603050405020304" pitchFamily="18" charset="0"/>
              </a:rPr>
              <a:t>for a  system or an application</a:t>
            </a:r>
          </a:p>
          <a:p>
            <a:pPr marL="285750" indent="-285750" algn="just">
              <a:buFont typeface="Wingdings" panose="05000000000000000000" pitchFamily="2" charset="2"/>
              <a:buChar char="v"/>
            </a:pPr>
            <a:r>
              <a:rPr lang="en-US" sz="1600" dirty="0">
                <a:solidFill>
                  <a:srgbClr val="00B0F0"/>
                </a:solidFill>
                <a:latin typeface="Times New Roman" panose="02020603050405020304" pitchFamily="18" charset="0"/>
                <a:cs typeface="Times New Roman" panose="02020603050405020304" pitchFamily="18" charset="0"/>
              </a:rPr>
              <a:t> Selecting the best model </a:t>
            </a:r>
            <a:r>
              <a:rPr lang="en-US" sz="1600" dirty="0">
                <a:solidFill>
                  <a:schemeClr val="bg1"/>
                </a:solidFill>
                <a:latin typeface="Times New Roman" panose="02020603050405020304" pitchFamily="18" charset="0"/>
                <a:cs typeface="Times New Roman" panose="02020603050405020304" pitchFamily="18" charset="0"/>
              </a:rPr>
              <a:t>depends upon </a:t>
            </a:r>
            <a:r>
              <a:rPr lang="en-US" sz="1600" dirty="0">
                <a:solidFill>
                  <a:srgbClr val="00B0F0"/>
                </a:solidFill>
                <a:latin typeface="Times New Roman" panose="02020603050405020304" pitchFamily="18" charset="0"/>
                <a:cs typeface="Times New Roman" panose="02020603050405020304" pitchFamily="18" charset="0"/>
              </a:rPr>
              <a:t>the goal </a:t>
            </a:r>
            <a:r>
              <a:rPr lang="en-US" sz="1600" dirty="0">
                <a:solidFill>
                  <a:schemeClr val="bg1"/>
                </a:solidFill>
                <a:latin typeface="Times New Roman" panose="02020603050405020304" pitchFamily="18" charset="0"/>
                <a:cs typeface="Times New Roman" panose="02020603050405020304" pitchFamily="18" charset="0"/>
              </a:rPr>
              <a:t>to be </a:t>
            </a:r>
            <a:r>
              <a:rPr lang="en-US" sz="1600" dirty="0">
                <a:solidFill>
                  <a:srgbClr val="00B0F0"/>
                </a:solidFill>
                <a:latin typeface="Times New Roman" panose="02020603050405020304" pitchFamily="18" charset="0"/>
                <a:cs typeface="Times New Roman" panose="02020603050405020304" pitchFamily="18" charset="0"/>
              </a:rPr>
              <a:t>achieved or task </a:t>
            </a:r>
            <a:r>
              <a:rPr lang="en-US" sz="1600" dirty="0">
                <a:solidFill>
                  <a:schemeClr val="bg1"/>
                </a:solidFill>
                <a:latin typeface="Times New Roman" panose="02020603050405020304" pitchFamily="18" charset="0"/>
                <a:cs typeface="Times New Roman" panose="02020603050405020304" pitchFamily="18" charset="0"/>
              </a:rPr>
              <a:t>to be </a:t>
            </a:r>
            <a:r>
              <a:rPr lang="en-US" sz="1600" dirty="0">
                <a:solidFill>
                  <a:srgbClr val="00B0F0"/>
                </a:solidFill>
                <a:latin typeface="Times New Roman" panose="02020603050405020304" pitchFamily="18" charset="0"/>
                <a:cs typeface="Times New Roman" panose="02020603050405020304" pitchFamily="18" charset="0"/>
              </a:rPr>
              <a:t>accomplished.</a:t>
            </a:r>
          </a:p>
          <a:p>
            <a:pPr marL="285750" indent="-285750" algn="just">
              <a:buFont typeface="Wingdings" panose="05000000000000000000" pitchFamily="2" charset="2"/>
              <a:buChar char="v"/>
            </a:pPr>
            <a:endParaRPr lang="en-US" sz="1600" dirty="0">
              <a:solidFill>
                <a:schemeClr val="bg1"/>
              </a:solidFill>
              <a:latin typeface="Times New Roman" panose="02020603050405020304" pitchFamily="18" charset="0"/>
              <a:cs typeface="Times New Roman" panose="02020603050405020304" pitchFamily="18" charset="0"/>
            </a:endParaRPr>
          </a:p>
          <a:p>
            <a:pPr algn="just"/>
            <a:endParaRPr lang="en-US" sz="1600" dirty="0">
              <a:solidFill>
                <a:schemeClr val="bg1"/>
              </a:solidFill>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v"/>
            </a:pPr>
            <a:r>
              <a:rPr lang="en-US" sz="1600" dirty="0">
                <a:solidFill>
                  <a:srgbClr val="00B0F0"/>
                </a:solidFill>
                <a:latin typeface="Times New Roman" panose="02020603050405020304" pitchFamily="18" charset="0"/>
                <a:cs typeface="Times New Roman" panose="02020603050405020304" pitchFamily="18" charset="0"/>
              </a:rPr>
              <a:t>Computing models </a:t>
            </a:r>
            <a:r>
              <a:rPr lang="en-US" sz="1600" dirty="0">
                <a:solidFill>
                  <a:schemeClr val="bg1"/>
                </a:solidFill>
                <a:latin typeface="Times New Roman" panose="02020603050405020304" pitchFamily="18" charset="0"/>
                <a:cs typeface="Times New Roman" panose="02020603050405020304" pitchFamily="18" charset="0"/>
              </a:rPr>
              <a:t>are often called as  </a:t>
            </a:r>
            <a:r>
              <a:rPr lang="en-US" sz="1600" dirty="0">
                <a:solidFill>
                  <a:srgbClr val="00B0F0"/>
                </a:solidFill>
                <a:latin typeface="Times New Roman" panose="02020603050405020304" pitchFamily="18" charset="0"/>
                <a:cs typeface="Times New Roman" panose="02020603050405020304" pitchFamily="18" charset="0"/>
              </a:rPr>
              <a:t>Black box models</a:t>
            </a:r>
          </a:p>
          <a:p>
            <a:pPr marL="285750" indent="-285750" algn="just">
              <a:buFont typeface="Wingdings" panose="05000000000000000000" pitchFamily="2" charset="2"/>
              <a:buChar char="v"/>
            </a:pPr>
            <a:r>
              <a:rPr lang="en-US" sz="1600" dirty="0">
                <a:solidFill>
                  <a:schemeClr val="bg1"/>
                </a:solidFill>
                <a:latin typeface="Times New Roman" panose="02020603050405020304" pitchFamily="18" charset="0"/>
                <a:cs typeface="Times New Roman" panose="02020603050405020304" pitchFamily="18" charset="0"/>
              </a:rPr>
              <a:t>This is </a:t>
            </a:r>
            <a:r>
              <a:rPr lang="en-US" sz="1600" dirty="0">
                <a:solidFill>
                  <a:srgbClr val="00B0F0"/>
                </a:solidFill>
                <a:latin typeface="Times New Roman" panose="02020603050405020304" pitchFamily="18" charset="0"/>
                <a:cs typeface="Times New Roman" panose="02020603050405020304" pitchFamily="18" charset="0"/>
              </a:rPr>
              <a:t>because </a:t>
            </a:r>
            <a:r>
              <a:rPr lang="en-US" sz="1600" dirty="0">
                <a:solidFill>
                  <a:schemeClr val="bg1"/>
                </a:solidFill>
                <a:latin typeface="Times New Roman" panose="02020603050405020304" pitchFamily="18" charset="0"/>
                <a:cs typeface="Times New Roman" panose="02020603050405020304" pitchFamily="18" charset="0"/>
              </a:rPr>
              <a:t>, to any user ,</a:t>
            </a:r>
            <a:r>
              <a:rPr lang="en-US" sz="1600" dirty="0">
                <a:solidFill>
                  <a:srgbClr val="00B0F0"/>
                </a:solidFill>
                <a:latin typeface="Times New Roman" panose="02020603050405020304" pitchFamily="18" charset="0"/>
                <a:cs typeface="Times New Roman" panose="02020603050405020304" pitchFamily="18" charset="0"/>
              </a:rPr>
              <a:t>the input to and output  from the system </a:t>
            </a:r>
            <a:r>
              <a:rPr lang="en-US" sz="1600" dirty="0">
                <a:solidFill>
                  <a:schemeClr val="bg1"/>
                </a:solidFill>
                <a:latin typeface="Times New Roman" panose="02020603050405020304" pitchFamily="18" charset="0"/>
                <a:cs typeface="Times New Roman" panose="02020603050405020304" pitchFamily="18" charset="0"/>
              </a:rPr>
              <a:t>will only be </a:t>
            </a:r>
            <a:r>
              <a:rPr lang="en-US" sz="1600" dirty="0">
                <a:solidFill>
                  <a:srgbClr val="00B0F0"/>
                </a:solidFill>
                <a:latin typeface="Times New Roman" panose="02020603050405020304" pitchFamily="18" charset="0"/>
                <a:cs typeface="Times New Roman" panose="02020603050405020304" pitchFamily="18" charset="0"/>
              </a:rPr>
              <a:t>known.</a:t>
            </a:r>
          </a:p>
          <a:p>
            <a:pPr marL="285750" indent="-285750" algn="just">
              <a:buFont typeface="Wingdings" panose="05000000000000000000" pitchFamily="2" charset="2"/>
              <a:buChar char="v"/>
            </a:pPr>
            <a:r>
              <a:rPr lang="en-US" sz="1600" dirty="0">
                <a:solidFill>
                  <a:schemeClr val="bg1"/>
                </a:solidFill>
                <a:latin typeface="Times New Roman" panose="02020603050405020304" pitchFamily="18" charset="0"/>
                <a:cs typeface="Times New Roman" panose="02020603050405020304" pitchFamily="18" charset="0"/>
              </a:rPr>
              <a:t>The internal structure and processing ( </a:t>
            </a:r>
            <a:r>
              <a:rPr lang="en-US" sz="1600" dirty="0">
                <a:solidFill>
                  <a:srgbClr val="00B0F0"/>
                </a:solidFill>
                <a:latin typeface="Times New Roman" panose="02020603050405020304" pitchFamily="18" charset="0"/>
                <a:cs typeface="Times New Roman" panose="02020603050405020304" pitchFamily="18" charset="0"/>
              </a:rPr>
              <a:t>model</a:t>
            </a:r>
            <a:r>
              <a:rPr lang="en-US" sz="1600" dirty="0">
                <a:solidFill>
                  <a:schemeClr val="bg1"/>
                </a:solidFill>
                <a:latin typeface="Times New Roman" panose="02020603050405020304" pitchFamily="18" charset="0"/>
                <a:cs typeface="Times New Roman" panose="02020603050405020304" pitchFamily="18" charset="0"/>
              </a:rPr>
              <a:t>) will be hiding from the users perspective.</a:t>
            </a:r>
          </a:p>
        </p:txBody>
      </p:sp>
      <p:sp>
        <p:nvSpPr>
          <p:cNvPr id="7" name="TextBox 6"/>
          <p:cNvSpPr txBox="1"/>
          <p:nvPr/>
        </p:nvSpPr>
        <p:spPr>
          <a:xfrm>
            <a:off x="1365194" y="3843471"/>
            <a:ext cx="5039265" cy="1223261"/>
          </a:xfrm>
          <a:prstGeom prst="rect">
            <a:avLst/>
          </a:prstGeom>
          <a:solidFill>
            <a:schemeClr val="bg1"/>
          </a:solidFill>
        </p:spPr>
        <p:txBody>
          <a:bodyPr wrap="square" rtlCol="0">
            <a:spAutoFit/>
          </a:bodyPr>
          <a:lstStyle/>
          <a:p>
            <a:endParaRPr lang="en-US" dirty="0"/>
          </a:p>
        </p:txBody>
      </p:sp>
      <p:pic>
        <p:nvPicPr>
          <p:cNvPr id="8" name="Picture 7"/>
          <p:cNvPicPr>
            <a:picLocks noChangeAspect="1"/>
          </p:cNvPicPr>
          <p:nvPr/>
        </p:nvPicPr>
        <p:blipFill>
          <a:blip r:embed="rId2"/>
          <a:stretch>
            <a:fillRect/>
          </a:stretch>
        </p:blipFill>
        <p:spPr>
          <a:xfrm>
            <a:off x="1900407" y="4183807"/>
            <a:ext cx="3968840" cy="542591"/>
          </a:xfrm>
          <a:prstGeom prst="rect">
            <a:avLst/>
          </a:prstGeom>
        </p:spPr>
      </p:pic>
    </p:spTree>
    <p:extLst>
      <p:ext uri="{BB962C8B-B14F-4D97-AF65-F5344CB8AC3E}">
        <p14:creationId xmlns:p14="http://schemas.microsoft.com/office/powerpoint/2010/main" val="27747082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97130" y="44014"/>
            <a:ext cx="5191099" cy="1231106"/>
          </a:xfrm>
          <a:prstGeom prst="rect">
            <a:avLst/>
          </a:prstGeom>
          <a:noFill/>
        </p:spPr>
        <p:txBody>
          <a:bodyPr wrap="square" rtlCol="0">
            <a:spAutoFit/>
          </a:bodyPr>
          <a:lstStyle/>
          <a:p>
            <a:pPr algn="ctr"/>
            <a:r>
              <a:rPr lang="en-US" sz="2800" b="1" u="sng" dirty="0">
                <a:solidFill>
                  <a:srgbClr val="002060"/>
                </a:solidFill>
                <a:latin typeface="Monotype Corsiva" panose="03010101010201010101" pitchFamily="66" charset="0"/>
                <a:cs typeface="Times New Roman" panose="02020603050405020304" pitchFamily="18" charset="0"/>
              </a:rPr>
              <a:t>Problem Categorization in view of Black box model of computing</a:t>
            </a:r>
          </a:p>
          <a:p>
            <a:pPr algn="ctr"/>
            <a:endParaRPr lang="en-US" b="1" u="sng" dirty="0">
              <a:latin typeface="Monotype Corsiva" panose="03010101010201010101" pitchFamily="66" charset="0"/>
              <a:cs typeface="Times New Roman" panose="02020603050405020304" pitchFamily="18" charset="0"/>
            </a:endParaRPr>
          </a:p>
        </p:txBody>
      </p:sp>
      <p:sp>
        <p:nvSpPr>
          <p:cNvPr id="3" name="TextBox 2"/>
          <p:cNvSpPr txBox="1"/>
          <p:nvPr/>
        </p:nvSpPr>
        <p:spPr>
          <a:xfrm>
            <a:off x="1742" y="1655520"/>
            <a:ext cx="9142258" cy="2400657"/>
          </a:xfrm>
          <a:prstGeom prst="rect">
            <a:avLst/>
          </a:prstGeom>
          <a:noFill/>
        </p:spPr>
        <p:txBody>
          <a:bodyPr wrap="square" rtlCol="0">
            <a:spAutoFit/>
          </a:bodyPr>
          <a:lstStyle/>
          <a:p>
            <a:pPr marL="285750" indent="-285750" algn="just">
              <a:buFont typeface="Wingdings" panose="05000000000000000000" pitchFamily="2" charset="2"/>
              <a:buChar char="v"/>
            </a:pPr>
            <a:r>
              <a:rPr lang="en-US" sz="1600" dirty="0">
                <a:solidFill>
                  <a:schemeClr val="bg1"/>
                </a:solidFill>
                <a:latin typeface="Times New Roman" panose="02020603050405020304" pitchFamily="18" charset="0"/>
                <a:cs typeface="Times New Roman" panose="02020603050405020304" pitchFamily="18" charset="0"/>
              </a:rPr>
              <a:t>Computing models are often called as </a:t>
            </a:r>
            <a:r>
              <a:rPr lang="en-US" sz="1600" i="1" dirty="0">
                <a:solidFill>
                  <a:schemeClr val="bg1"/>
                </a:solidFill>
                <a:latin typeface="Times New Roman" panose="02020603050405020304" pitchFamily="18" charset="0"/>
                <a:cs typeface="Times New Roman" panose="02020603050405020304" pitchFamily="18" charset="0"/>
              </a:rPr>
              <a:t>‘ </a:t>
            </a:r>
            <a:r>
              <a:rPr lang="en-US" sz="1600" i="1" dirty="0">
                <a:solidFill>
                  <a:srgbClr val="00B0F0"/>
                </a:solidFill>
                <a:latin typeface="Times New Roman" panose="02020603050405020304" pitchFamily="18" charset="0"/>
                <a:cs typeface="Times New Roman" panose="02020603050405020304" pitchFamily="18" charset="0"/>
              </a:rPr>
              <a:t>Black Box Model </a:t>
            </a:r>
            <a:r>
              <a:rPr lang="en-US" sz="1600" dirty="0">
                <a:solidFill>
                  <a:schemeClr val="bg1"/>
                </a:solidFill>
                <a:latin typeface="Times New Roman" panose="02020603050405020304" pitchFamily="18" charset="0"/>
                <a:cs typeface="Times New Roman" panose="02020603050405020304" pitchFamily="18" charset="0"/>
              </a:rPr>
              <a:t>‘ because to any user of a computing system  or application, the input and output will be known but not the internal computations /processing frameworks / system model will not be visualized.</a:t>
            </a:r>
          </a:p>
          <a:p>
            <a:pPr marL="285750" indent="-285750" algn="just">
              <a:buFont typeface="Wingdings" panose="05000000000000000000" pitchFamily="2" charset="2"/>
              <a:buChar char="v"/>
            </a:pPr>
            <a:r>
              <a:rPr lang="en-US" sz="1600" dirty="0">
                <a:solidFill>
                  <a:schemeClr val="bg1"/>
                </a:solidFill>
                <a:latin typeface="Times New Roman" panose="02020603050405020304" pitchFamily="18" charset="0"/>
                <a:cs typeface="Times New Roman" panose="02020603050405020304" pitchFamily="18" charset="0"/>
              </a:rPr>
              <a:t>In view of black box model of computing , AI problem types are categorized into the following categories.</a:t>
            </a:r>
          </a:p>
          <a:p>
            <a:pPr marL="285750" indent="-285750" algn="just">
              <a:buFont typeface="Wingdings" panose="05000000000000000000" pitchFamily="2" charset="2"/>
              <a:buChar char="v"/>
            </a:pPr>
            <a:endParaRPr lang="en-US" sz="1600" dirty="0">
              <a:solidFill>
                <a:schemeClr val="bg1"/>
              </a:solidFill>
              <a:latin typeface="Times New Roman" panose="02020603050405020304" pitchFamily="18" charset="0"/>
              <a:cs typeface="Times New Roman" panose="02020603050405020304" pitchFamily="18" charset="0"/>
            </a:endParaRPr>
          </a:p>
          <a:p>
            <a:pPr marL="2233613" indent="-290513" algn="just">
              <a:buFont typeface="Wingdings" panose="05000000000000000000" pitchFamily="2" charset="2"/>
              <a:buChar char="ü"/>
            </a:pPr>
            <a:r>
              <a:rPr lang="en-US" i="1" dirty="0">
                <a:solidFill>
                  <a:schemeClr val="bg1"/>
                </a:solidFill>
                <a:latin typeface="Times New Roman" panose="02020603050405020304" pitchFamily="18" charset="0"/>
                <a:cs typeface="Times New Roman" panose="02020603050405020304" pitchFamily="18" charset="0"/>
              </a:rPr>
              <a:t>Problem Type </a:t>
            </a:r>
            <a:r>
              <a:rPr lang="en-US" i="1" dirty="0">
                <a:solidFill>
                  <a:srgbClr val="00B0F0"/>
                </a:solidFill>
                <a:latin typeface="Times New Roman" panose="02020603050405020304" pitchFamily="18" charset="0"/>
                <a:cs typeface="Times New Roman" panose="02020603050405020304" pitchFamily="18" charset="0"/>
              </a:rPr>
              <a:t>1</a:t>
            </a:r>
            <a:r>
              <a:rPr lang="en-US" i="1" dirty="0">
                <a:solidFill>
                  <a:schemeClr val="bg1"/>
                </a:solidFill>
                <a:latin typeface="Times New Roman" panose="02020603050405020304" pitchFamily="18" charset="0"/>
                <a:cs typeface="Times New Roman" panose="02020603050405020304" pitchFamily="18" charset="0"/>
              </a:rPr>
              <a:t> </a:t>
            </a:r>
            <a:r>
              <a:rPr lang="en-US" dirty="0">
                <a:solidFill>
                  <a:schemeClr val="bg1"/>
                </a:solidFill>
                <a:latin typeface="Times New Roman" panose="02020603050405020304" pitchFamily="18" charset="0"/>
                <a:cs typeface="Times New Roman" panose="02020603050405020304" pitchFamily="18" charset="0"/>
              </a:rPr>
              <a:t>: </a:t>
            </a:r>
            <a:r>
              <a:rPr lang="en-US" dirty="0">
                <a:solidFill>
                  <a:srgbClr val="00B0F0"/>
                </a:solidFill>
                <a:latin typeface="Times New Roman" panose="02020603050405020304" pitchFamily="18" charset="0"/>
                <a:cs typeface="Times New Roman" panose="02020603050405020304" pitchFamily="18" charset="0"/>
              </a:rPr>
              <a:t>Input</a:t>
            </a:r>
            <a:r>
              <a:rPr lang="en-US" dirty="0">
                <a:solidFill>
                  <a:srgbClr val="FF66CC"/>
                </a:solidFill>
                <a:latin typeface="Times New Roman" panose="02020603050405020304" pitchFamily="18" charset="0"/>
                <a:cs typeface="Times New Roman" panose="02020603050405020304" pitchFamily="18" charset="0"/>
              </a:rPr>
              <a:t> </a:t>
            </a:r>
            <a:r>
              <a:rPr lang="en-US" dirty="0">
                <a:solidFill>
                  <a:schemeClr val="bg1"/>
                </a:solidFill>
                <a:latin typeface="Times New Roman" panose="02020603050405020304" pitchFamily="18" charset="0"/>
                <a:cs typeface="Times New Roman" panose="02020603050405020304" pitchFamily="18" charset="0"/>
              </a:rPr>
              <a:t>Missing</a:t>
            </a:r>
          </a:p>
          <a:p>
            <a:pPr marL="2233613" indent="-290513" algn="just">
              <a:buFont typeface="Wingdings" panose="05000000000000000000" pitchFamily="2" charset="2"/>
              <a:buChar char="ü"/>
            </a:pPr>
            <a:r>
              <a:rPr lang="en-US" i="1" dirty="0">
                <a:solidFill>
                  <a:schemeClr val="bg1"/>
                </a:solidFill>
                <a:latin typeface="Times New Roman" panose="02020603050405020304" pitchFamily="18" charset="0"/>
                <a:cs typeface="Times New Roman" panose="02020603050405020304" pitchFamily="18" charset="0"/>
              </a:rPr>
              <a:t>Problem Type </a:t>
            </a:r>
            <a:r>
              <a:rPr lang="en-US" i="1" dirty="0">
                <a:solidFill>
                  <a:srgbClr val="00B0F0"/>
                </a:solidFill>
                <a:latin typeface="Times New Roman" panose="02020603050405020304" pitchFamily="18" charset="0"/>
                <a:cs typeface="Times New Roman" panose="02020603050405020304" pitchFamily="18" charset="0"/>
              </a:rPr>
              <a:t>2 </a:t>
            </a:r>
            <a:r>
              <a:rPr lang="en-US" dirty="0">
                <a:solidFill>
                  <a:schemeClr val="bg1"/>
                </a:solidFill>
                <a:latin typeface="Times New Roman" panose="02020603050405020304" pitchFamily="18" charset="0"/>
                <a:cs typeface="Times New Roman" panose="02020603050405020304" pitchFamily="18" charset="0"/>
              </a:rPr>
              <a:t>: </a:t>
            </a:r>
            <a:r>
              <a:rPr lang="en-US" dirty="0">
                <a:solidFill>
                  <a:srgbClr val="00B0F0"/>
                </a:solidFill>
                <a:latin typeface="Times New Roman" panose="02020603050405020304" pitchFamily="18" charset="0"/>
                <a:cs typeface="Times New Roman" panose="02020603050405020304" pitchFamily="18" charset="0"/>
              </a:rPr>
              <a:t>Model</a:t>
            </a:r>
            <a:r>
              <a:rPr lang="en-US" dirty="0">
                <a:solidFill>
                  <a:schemeClr val="bg1"/>
                </a:solidFill>
                <a:latin typeface="Times New Roman" panose="02020603050405020304" pitchFamily="18" charset="0"/>
                <a:cs typeface="Times New Roman" panose="02020603050405020304" pitchFamily="18" charset="0"/>
              </a:rPr>
              <a:t> Missing</a:t>
            </a:r>
          </a:p>
          <a:p>
            <a:pPr marL="2233613" indent="-290513" algn="just">
              <a:buFont typeface="Wingdings" panose="05000000000000000000" pitchFamily="2" charset="2"/>
              <a:buChar char="ü"/>
            </a:pPr>
            <a:r>
              <a:rPr lang="en-US" i="1" dirty="0">
                <a:solidFill>
                  <a:schemeClr val="bg1"/>
                </a:solidFill>
                <a:latin typeface="Times New Roman" panose="02020603050405020304" pitchFamily="18" charset="0"/>
                <a:cs typeface="Times New Roman" panose="02020603050405020304" pitchFamily="18" charset="0"/>
              </a:rPr>
              <a:t>Problem Type </a:t>
            </a:r>
            <a:r>
              <a:rPr lang="en-US" i="1" dirty="0">
                <a:solidFill>
                  <a:srgbClr val="00B0F0"/>
                </a:solidFill>
                <a:latin typeface="Times New Roman" panose="02020603050405020304" pitchFamily="18" charset="0"/>
                <a:cs typeface="Times New Roman" panose="02020603050405020304" pitchFamily="18" charset="0"/>
              </a:rPr>
              <a:t>3 </a:t>
            </a:r>
            <a:r>
              <a:rPr lang="en-US" dirty="0">
                <a:solidFill>
                  <a:schemeClr val="bg1"/>
                </a:solidFill>
                <a:latin typeface="Times New Roman" panose="02020603050405020304" pitchFamily="18" charset="0"/>
                <a:cs typeface="Times New Roman" panose="02020603050405020304" pitchFamily="18" charset="0"/>
              </a:rPr>
              <a:t>: </a:t>
            </a:r>
            <a:r>
              <a:rPr lang="en-US" dirty="0">
                <a:solidFill>
                  <a:srgbClr val="00B0F0"/>
                </a:solidFill>
                <a:latin typeface="Times New Roman" panose="02020603050405020304" pitchFamily="18" charset="0"/>
                <a:cs typeface="Times New Roman" panose="02020603050405020304" pitchFamily="18" charset="0"/>
              </a:rPr>
              <a:t>Output </a:t>
            </a:r>
            <a:r>
              <a:rPr lang="en-US" dirty="0">
                <a:solidFill>
                  <a:schemeClr val="bg1"/>
                </a:solidFill>
                <a:latin typeface="Times New Roman" panose="02020603050405020304" pitchFamily="18" charset="0"/>
                <a:cs typeface="Times New Roman" panose="02020603050405020304" pitchFamily="18" charset="0"/>
              </a:rPr>
              <a:t>Missing</a:t>
            </a:r>
          </a:p>
        </p:txBody>
      </p:sp>
    </p:spTree>
    <p:extLst>
      <p:ext uri="{BB962C8B-B14F-4D97-AF65-F5344CB8AC3E}">
        <p14:creationId xmlns:p14="http://schemas.microsoft.com/office/powerpoint/2010/main" val="28586321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517900" y="2419045"/>
            <a:ext cx="5142989" cy="1527050"/>
          </a:xfrm>
          <a:prstGeom prst="rect">
            <a:avLst/>
          </a:prstGeom>
        </p:spPr>
      </p:pic>
      <p:sp>
        <p:nvSpPr>
          <p:cNvPr id="3" name="Rectangle 2"/>
          <p:cNvSpPr/>
          <p:nvPr/>
        </p:nvSpPr>
        <p:spPr>
          <a:xfrm>
            <a:off x="0" y="1197405"/>
            <a:ext cx="9111085" cy="923330"/>
          </a:xfrm>
          <a:prstGeom prst="rect">
            <a:avLst/>
          </a:prstGeom>
        </p:spPr>
        <p:txBody>
          <a:bodyPr wrap="square">
            <a:spAutoFit/>
          </a:bodyPr>
          <a:lstStyle/>
          <a:p>
            <a:pPr marL="285750" indent="-285750">
              <a:buFont typeface="Wingdings" panose="05000000000000000000" pitchFamily="2" charset="2"/>
              <a:buChar char="v"/>
            </a:pPr>
            <a:r>
              <a:rPr lang="en-GB" dirty="0">
                <a:solidFill>
                  <a:schemeClr val="bg1"/>
                </a:solidFill>
                <a:latin typeface="Times New Roman" panose="02020603050405020304" pitchFamily="18" charset="0"/>
                <a:cs typeface="Times New Roman" panose="02020603050405020304" pitchFamily="18" charset="0"/>
              </a:rPr>
              <a:t>In these types of problems, we will </a:t>
            </a:r>
            <a:r>
              <a:rPr lang="en-GB" b="1" dirty="0">
                <a:solidFill>
                  <a:srgbClr val="00B0F0"/>
                </a:solidFill>
                <a:latin typeface="Times New Roman" panose="02020603050405020304" pitchFamily="18" charset="0"/>
                <a:cs typeface="Times New Roman" panose="02020603050405020304" pitchFamily="18" charset="0"/>
              </a:rPr>
              <a:t>have a model </a:t>
            </a:r>
            <a:r>
              <a:rPr lang="en-GB" dirty="0">
                <a:solidFill>
                  <a:schemeClr val="bg1"/>
                </a:solidFill>
                <a:latin typeface="Times New Roman" panose="02020603050405020304" pitchFamily="18" charset="0"/>
                <a:cs typeface="Times New Roman" panose="02020603050405020304" pitchFamily="18" charset="0"/>
              </a:rPr>
              <a:t>of our system and a specified </a:t>
            </a:r>
            <a:r>
              <a:rPr lang="en-GB" b="1" dirty="0">
                <a:solidFill>
                  <a:srgbClr val="00B0F0"/>
                </a:solidFill>
                <a:latin typeface="Times New Roman" panose="02020603050405020304" pitchFamily="18" charset="0"/>
                <a:cs typeface="Times New Roman" panose="02020603050405020304" pitchFamily="18" charset="0"/>
              </a:rPr>
              <a:t>goal</a:t>
            </a:r>
            <a:r>
              <a:rPr lang="en-GB" dirty="0">
                <a:solidFill>
                  <a:schemeClr val="bg1"/>
                </a:solidFill>
                <a:latin typeface="Times New Roman" panose="02020603050405020304" pitchFamily="18" charset="0"/>
                <a:cs typeface="Times New Roman" panose="02020603050405020304" pitchFamily="18" charset="0"/>
              </a:rPr>
              <a:t> / </a:t>
            </a:r>
            <a:r>
              <a:rPr lang="en-GB" b="1" dirty="0">
                <a:solidFill>
                  <a:srgbClr val="00B0F0"/>
                </a:solidFill>
                <a:latin typeface="Times New Roman" panose="02020603050405020304" pitchFamily="18" charset="0"/>
                <a:cs typeface="Times New Roman" panose="02020603050405020304" pitchFamily="18" charset="0"/>
              </a:rPr>
              <a:t>output, </a:t>
            </a:r>
            <a:r>
              <a:rPr lang="en-GB" dirty="0">
                <a:solidFill>
                  <a:schemeClr val="bg1"/>
                </a:solidFill>
                <a:latin typeface="Times New Roman" panose="02020603050405020304" pitchFamily="18" charset="0"/>
                <a:cs typeface="Times New Roman" panose="02020603050405020304" pitchFamily="18" charset="0"/>
              </a:rPr>
              <a:t>but </a:t>
            </a:r>
            <a:r>
              <a:rPr lang="en-GB" b="1" i="1" dirty="0">
                <a:solidFill>
                  <a:srgbClr val="00B0F0"/>
                </a:solidFill>
                <a:latin typeface="Times New Roman" panose="02020603050405020304" pitchFamily="18" charset="0"/>
                <a:cs typeface="Times New Roman" panose="02020603050405020304" pitchFamily="18" charset="0"/>
              </a:rPr>
              <a:t>seek inputs </a:t>
            </a:r>
            <a:r>
              <a:rPr lang="en-GB" dirty="0">
                <a:solidFill>
                  <a:schemeClr val="bg1"/>
                </a:solidFill>
                <a:latin typeface="Times New Roman" panose="02020603050405020304" pitchFamily="18" charset="0"/>
                <a:cs typeface="Times New Roman" panose="02020603050405020304" pitchFamily="18" charset="0"/>
              </a:rPr>
              <a:t>that correctly give us that goal.</a:t>
            </a:r>
          </a:p>
          <a:p>
            <a:pPr marL="285750" indent="-285750">
              <a:buFont typeface="Wingdings" panose="05000000000000000000" pitchFamily="2" charset="2"/>
              <a:buChar char="v"/>
            </a:pPr>
            <a:r>
              <a:rPr lang="en-GB" dirty="0">
                <a:solidFill>
                  <a:schemeClr val="bg1"/>
                </a:solidFill>
                <a:latin typeface="Times New Roman" panose="02020603050405020304" pitchFamily="18" charset="0"/>
                <a:cs typeface="Times New Roman" panose="02020603050405020304" pitchFamily="18" charset="0"/>
                <a:sym typeface="Symbol" pitchFamily="18" charset="2"/>
              </a:rPr>
              <a:t>The </a:t>
            </a:r>
            <a:r>
              <a:rPr lang="en-GB" dirty="0">
                <a:solidFill>
                  <a:srgbClr val="00B0F0"/>
                </a:solidFill>
                <a:latin typeface="Times New Roman" panose="02020603050405020304" pitchFamily="18" charset="0"/>
                <a:cs typeface="Times New Roman" panose="02020603050405020304" pitchFamily="18" charset="0"/>
                <a:sym typeface="Symbol" pitchFamily="18" charset="2"/>
              </a:rPr>
              <a:t>task is  to choose an input or a sequence of inputs </a:t>
            </a:r>
            <a:r>
              <a:rPr lang="en-GB" dirty="0">
                <a:solidFill>
                  <a:schemeClr val="bg1"/>
                </a:solidFill>
                <a:latin typeface="Times New Roman" panose="02020603050405020304" pitchFamily="18" charset="0"/>
                <a:cs typeface="Times New Roman" panose="02020603050405020304" pitchFamily="18" charset="0"/>
                <a:sym typeface="Symbol" pitchFamily="18" charset="2"/>
              </a:rPr>
              <a:t>which </a:t>
            </a:r>
            <a:r>
              <a:rPr lang="en-GB" dirty="0">
                <a:solidFill>
                  <a:srgbClr val="00B0F0"/>
                </a:solidFill>
                <a:latin typeface="Times New Roman" panose="02020603050405020304" pitchFamily="18" charset="0"/>
                <a:cs typeface="Times New Roman" panose="02020603050405020304" pitchFamily="18" charset="0"/>
                <a:sym typeface="Symbol" pitchFamily="18" charset="2"/>
              </a:rPr>
              <a:t>exactly gives </a:t>
            </a:r>
            <a:r>
              <a:rPr lang="en-GB" dirty="0">
                <a:solidFill>
                  <a:schemeClr val="bg1"/>
                </a:solidFill>
                <a:latin typeface="Times New Roman" panose="02020603050405020304" pitchFamily="18" charset="0"/>
                <a:cs typeface="Times New Roman" panose="02020603050405020304" pitchFamily="18" charset="0"/>
                <a:sym typeface="Symbol" pitchFamily="18" charset="2"/>
              </a:rPr>
              <a:t>the specified </a:t>
            </a:r>
            <a:r>
              <a:rPr lang="en-GB" dirty="0">
                <a:solidFill>
                  <a:srgbClr val="00B0F0"/>
                </a:solidFill>
                <a:latin typeface="Times New Roman" panose="02020603050405020304" pitchFamily="18" charset="0"/>
                <a:cs typeface="Times New Roman" panose="02020603050405020304" pitchFamily="18" charset="0"/>
                <a:sym typeface="Symbol" pitchFamily="18" charset="2"/>
              </a:rPr>
              <a:t>goal</a:t>
            </a:r>
            <a:r>
              <a:rPr lang="en-GB" dirty="0">
                <a:solidFill>
                  <a:schemeClr val="bg1"/>
                </a:solidFill>
                <a:latin typeface="Times New Roman" panose="02020603050405020304" pitchFamily="18" charset="0"/>
                <a:cs typeface="Times New Roman" panose="02020603050405020304" pitchFamily="18" charset="0"/>
                <a:sym typeface="Symbol" pitchFamily="18" charset="2"/>
              </a:rPr>
              <a:t>.</a:t>
            </a:r>
            <a:endParaRPr lang="en-GB" dirty="0">
              <a:solidFill>
                <a:srgbClr val="FF0000"/>
              </a:solidFill>
              <a:latin typeface="Times New Roman" panose="02020603050405020304" pitchFamily="18" charset="0"/>
              <a:cs typeface="Times New Roman" panose="02020603050405020304" pitchFamily="18" charset="0"/>
              <a:sym typeface="Symbol" pitchFamily="18" charset="2"/>
            </a:endParaRPr>
          </a:p>
        </p:txBody>
      </p:sp>
      <p:sp>
        <p:nvSpPr>
          <p:cNvPr id="4" name="Rectangle 3"/>
          <p:cNvSpPr/>
          <p:nvPr/>
        </p:nvSpPr>
        <p:spPr>
          <a:xfrm>
            <a:off x="601670" y="128470"/>
            <a:ext cx="4366901" cy="523220"/>
          </a:xfrm>
          <a:prstGeom prst="rect">
            <a:avLst/>
          </a:prstGeom>
        </p:spPr>
        <p:txBody>
          <a:bodyPr wrap="none">
            <a:spAutoFit/>
          </a:bodyPr>
          <a:lstStyle/>
          <a:p>
            <a:r>
              <a:rPr lang="en-GB" sz="2800" b="1" u="sng" dirty="0">
                <a:solidFill>
                  <a:srgbClr val="002060"/>
                </a:solidFill>
                <a:latin typeface="Monotype Corsiva" panose="03010101010201010101" pitchFamily="66" charset="0"/>
                <a:cs typeface="Times New Roman" panose="02020603050405020304" pitchFamily="18" charset="0"/>
              </a:rPr>
              <a:t>Problem type 1: </a:t>
            </a:r>
            <a:r>
              <a:rPr lang="en-GB" sz="2800" b="1" i="1" u="sng" dirty="0">
                <a:solidFill>
                  <a:srgbClr val="C00000"/>
                </a:solidFill>
                <a:latin typeface="Monotype Corsiva" panose="03010101010201010101" pitchFamily="66" charset="0"/>
                <a:cs typeface="Times New Roman" panose="02020603050405020304" pitchFamily="18" charset="0"/>
              </a:rPr>
              <a:t>Input </a:t>
            </a:r>
            <a:r>
              <a:rPr lang="en-GB" sz="2800" b="1" i="1" u="sng" dirty="0">
                <a:solidFill>
                  <a:srgbClr val="002060"/>
                </a:solidFill>
                <a:latin typeface="Monotype Corsiva" panose="03010101010201010101" pitchFamily="66" charset="0"/>
                <a:cs typeface="Times New Roman" panose="02020603050405020304" pitchFamily="18" charset="0"/>
              </a:rPr>
              <a:t>Unknown</a:t>
            </a:r>
          </a:p>
        </p:txBody>
      </p:sp>
    </p:spTree>
    <p:extLst>
      <p:ext uri="{BB962C8B-B14F-4D97-AF65-F5344CB8AC3E}">
        <p14:creationId xmlns:p14="http://schemas.microsoft.com/office/powerpoint/2010/main" val="10567020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extLst>
              <p:ext uri="{D42A27DB-BD31-4B8C-83A1-F6EECF244321}">
                <p14:modId xmlns:p14="http://schemas.microsoft.com/office/powerpoint/2010/main" val="3717854504"/>
              </p:ext>
            </p:extLst>
          </p:nvPr>
        </p:nvGraphicFramePr>
        <p:xfrm>
          <a:off x="143555" y="1197404"/>
          <a:ext cx="6841008" cy="4004169"/>
        </p:xfrm>
        <a:graphic>
          <a:graphicData uri="http://schemas.openxmlformats.org/drawingml/2006/table">
            <a:tbl>
              <a:tblPr firstRow="1" bandRow="1">
                <a:tableStyleId>{5C22544A-7EE6-4342-B048-85BDC9FD1C3A}</a:tableStyleId>
              </a:tblPr>
              <a:tblGrid>
                <a:gridCol w="3359510">
                  <a:extLst>
                    <a:ext uri="{9D8B030D-6E8A-4147-A177-3AD203B41FA5}">
                      <a16:colId xmlns:a16="http://schemas.microsoft.com/office/drawing/2014/main" val="4228085038"/>
                    </a:ext>
                  </a:extLst>
                </a:gridCol>
                <a:gridCol w="3481498">
                  <a:extLst>
                    <a:ext uri="{9D8B030D-6E8A-4147-A177-3AD203B41FA5}">
                      <a16:colId xmlns:a16="http://schemas.microsoft.com/office/drawing/2014/main" val="1394160416"/>
                    </a:ext>
                  </a:extLst>
                </a:gridCol>
              </a:tblGrid>
              <a:tr h="1832460">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accent1">
                              <a:lumMod val="50000"/>
                            </a:schemeClr>
                          </a:solidFill>
                          <a:effectLst/>
                          <a:uLnTx/>
                          <a:uFillTx/>
                          <a:latin typeface="Times New Roman" panose="02020603050405020304" pitchFamily="18" charset="0"/>
                          <a:ea typeface="+mn-ea"/>
                          <a:cs typeface="+mn-cs"/>
                        </a:rPr>
                        <a:t>"The exciting new effort to make computers</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accent1">
                              <a:lumMod val="50000"/>
                            </a:schemeClr>
                          </a:solidFill>
                          <a:effectLst/>
                          <a:uLnTx/>
                          <a:uFillTx/>
                          <a:latin typeface="Times New Roman" panose="02020603050405020304" pitchFamily="18" charset="0"/>
                          <a:ea typeface="+mn-ea"/>
                          <a:cs typeface="+mn-cs"/>
                        </a:rPr>
                        <a:t>think . . . </a:t>
                      </a:r>
                      <a:r>
                        <a:rPr kumimoji="0" lang="en-US" sz="1400" b="0" i="1" u="none" strike="noStrike" kern="1200" cap="none" spc="0" normalizeH="0" baseline="0" noProof="0" dirty="0">
                          <a:ln>
                            <a:noFill/>
                          </a:ln>
                          <a:solidFill>
                            <a:schemeClr val="accent1">
                              <a:lumMod val="50000"/>
                            </a:schemeClr>
                          </a:solidFill>
                          <a:effectLst/>
                          <a:uLnTx/>
                          <a:uFillTx/>
                          <a:latin typeface="Times New Roman" panose="02020603050405020304" pitchFamily="18" charset="0"/>
                          <a:ea typeface="+mn-ea"/>
                          <a:cs typeface="+mn-cs"/>
                        </a:rPr>
                        <a:t>machines with minds, </a:t>
                      </a:r>
                      <a:r>
                        <a:rPr kumimoji="0" lang="en-US" sz="1400" b="0" i="0" u="none" strike="noStrike" kern="1200" cap="none" spc="0" normalizeH="0" baseline="0" noProof="0" dirty="0">
                          <a:ln>
                            <a:noFill/>
                          </a:ln>
                          <a:solidFill>
                            <a:schemeClr val="accent1">
                              <a:lumMod val="50000"/>
                            </a:schemeClr>
                          </a:solidFill>
                          <a:effectLst/>
                          <a:uLnTx/>
                          <a:uFillTx/>
                          <a:latin typeface="Times New Roman" panose="02020603050405020304" pitchFamily="18" charset="0"/>
                          <a:ea typeface="+mn-ea"/>
                          <a:cs typeface="+mn-cs"/>
                        </a:rPr>
                        <a:t>in the full</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accent1">
                              <a:lumMod val="50000"/>
                            </a:schemeClr>
                          </a:solidFill>
                          <a:effectLst/>
                          <a:uLnTx/>
                          <a:uFillTx/>
                          <a:latin typeface="Times New Roman" panose="02020603050405020304" pitchFamily="18" charset="0"/>
                          <a:ea typeface="+mn-ea"/>
                          <a:cs typeface="+mn-cs"/>
                        </a:rPr>
                        <a:t>and literal sense" (Haugeland, 1985)</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chemeClr val="accent1">
                            <a:lumMod val="50000"/>
                          </a:schemeClr>
                        </a:solidFill>
                        <a:effectLst/>
                        <a:uLnTx/>
                        <a:uFillTx/>
                        <a:latin typeface="Times New Roman" panose="02020603050405020304" pitchFamily="18" charset="0"/>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accent1">
                              <a:lumMod val="50000"/>
                            </a:schemeClr>
                          </a:solidFill>
                          <a:effectLst/>
                          <a:uLnTx/>
                          <a:uFillTx/>
                          <a:latin typeface="Times New Roman" panose="02020603050405020304" pitchFamily="18" charset="0"/>
                          <a:ea typeface="+mn-ea"/>
                          <a:cs typeface="+mn-cs"/>
                        </a:rPr>
                        <a:t>"[The automation of] activities that we associate with human thinking, activities such as decision-making, problem solving, learning</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accent1">
                              <a:lumMod val="50000"/>
                            </a:schemeClr>
                          </a:solidFill>
                          <a:effectLst/>
                          <a:uLnTx/>
                          <a:uFillTx/>
                          <a:latin typeface="Times New Roman" panose="02020603050405020304" pitchFamily="18" charset="0"/>
                          <a:ea typeface="+mn-ea"/>
                          <a:cs typeface="+mn-cs"/>
                        </a:rPr>
                        <a:t>..."(Bellman, 1978)</a:t>
                      </a:r>
                      <a:endParaRPr kumimoji="0" lang="en-US" sz="1400" b="0" i="0" u="none" strike="noStrike" kern="1200" cap="none" spc="0" normalizeH="0" baseline="0" noProof="0" dirty="0">
                        <a:ln>
                          <a:noFill/>
                        </a:ln>
                        <a:solidFill>
                          <a:schemeClr val="accent1">
                            <a:lumMod val="50000"/>
                          </a:schemeClr>
                        </a:solidFill>
                        <a:effectLst/>
                        <a:uLnTx/>
                        <a:uFillTx/>
                        <a:latin typeface="+mn-lt"/>
                        <a:ea typeface="+mn-ea"/>
                        <a:cs typeface="+mn-cs"/>
                      </a:endParaRPr>
                    </a:p>
                  </a:txBody>
                  <a:tcPr>
                    <a:noFill/>
                  </a:tcPr>
                </a:tc>
                <a:tc>
                  <a:txBody>
                    <a:bodyPr/>
                    <a:lstStyle/>
                    <a:p>
                      <a:r>
                        <a:rPr lang="en-US" sz="1400" b="0" i="0" u="none" strike="noStrike" kern="1200" baseline="0" dirty="0">
                          <a:solidFill>
                            <a:srgbClr val="C00000"/>
                          </a:solidFill>
                          <a:latin typeface="Times New Roman" panose="02020603050405020304" pitchFamily="18" charset="0"/>
                          <a:ea typeface="+mn-ea"/>
                          <a:cs typeface="Times New Roman" panose="02020603050405020304" pitchFamily="18" charset="0"/>
                        </a:rPr>
                        <a:t>"The study of mental faculties through </a:t>
                      </a:r>
                    </a:p>
                    <a:p>
                      <a:r>
                        <a:rPr lang="en-US" sz="1400" b="0" i="0" u="none" strike="noStrike" kern="1200" baseline="0" dirty="0">
                          <a:solidFill>
                            <a:srgbClr val="C00000"/>
                          </a:solidFill>
                          <a:latin typeface="Times New Roman" panose="02020603050405020304" pitchFamily="18" charset="0"/>
                          <a:ea typeface="+mn-ea"/>
                          <a:cs typeface="Times New Roman" panose="02020603050405020304" pitchFamily="18" charset="0"/>
                        </a:rPr>
                        <a:t>the use of computational models"</a:t>
                      </a:r>
                    </a:p>
                    <a:p>
                      <a:r>
                        <a:rPr lang="en-US" sz="1400" b="0" i="0" u="none" strike="noStrike" kern="1200" baseline="0" dirty="0">
                          <a:solidFill>
                            <a:srgbClr val="C00000"/>
                          </a:solidFill>
                          <a:latin typeface="Times New Roman" panose="02020603050405020304" pitchFamily="18" charset="0"/>
                          <a:ea typeface="+mn-ea"/>
                          <a:cs typeface="Times New Roman" panose="02020603050405020304" pitchFamily="18" charset="0"/>
                        </a:rPr>
                        <a:t>(Charniak and McDermott, 1985)</a:t>
                      </a:r>
                    </a:p>
                    <a:p>
                      <a:endParaRPr lang="en-US" sz="1400" b="0" i="0" u="none" strike="noStrike" kern="1200" baseline="0" dirty="0">
                        <a:solidFill>
                          <a:srgbClr val="C00000"/>
                        </a:solidFill>
                        <a:latin typeface="Times New Roman" panose="02020603050405020304" pitchFamily="18" charset="0"/>
                        <a:ea typeface="+mn-ea"/>
                        <a:cs typeface="Times New Roman" panose="02020603050405020304" pitchFamily="18" charset="0"/>
                      </a:endParaRPr>
                    </a:p>
                    <a:p>
                      <a:endParaRPr lang="en-US" sz="1400" b="0" i="0" u="none" strike="noStrike" kern="1200" baseline="0" dirty="0">
                        <a:solidFill>
                          <a:srgbClr val="C00000"/>
                        </a:solidFill>
                        <a:latin typeface="Times New Roman" panose="02020603050405020304" pitchFamily="18" charset="0"/>
                        <a:ea typeface="+mn-ea"/>
                        <a:cs typeface="Times New Roman" panose="02020603050405020304" pitchFamily="18" charset="0"/>
                      </a:endParaRPr>
                    </a:p>
                    <a:p>
                      <a:r>
                        <a:rPr lang="en-US" sz="1400" b="0" i="0" u="none" strike="noStrike" kern="1200" baseline="0" dirty="0">
                          <a:solidFill>
                            <a:srgbClr val="C00000"/>
                          </a:solidFill>
                          <a:latin typeface="Times New Roman" panose="02020603050405020304" pitchFamily="18" charset="0"/>
                          <a:ea typeface="+mn-ea"/>
                          <a:cs typeface="Times New Roman" panose="02020603050405020304" pitchFamily="18" charset="0"/>
                        </a:rPr>
                        <a:t>"The study of the computations that make</a:t>
                      </a:r>
                    </a:p>
                    <a:p>
                      <a:r>
                        <a:rPr lang="en-US" sz="1400" b="0" i="0" u="none" strike="noStrike" kern="1200" baseline="0" dirty="0">
                          <a:solidFill>
                            <a:srgbClr val="C00000"/>
                          </a:solidFill>
                          <a:latin typeface="Times New Roman" panose="02020603050405020304" pitchFamily="18" charset="0"/>
                          <a:ea typeface="+mn-ea"/>
                          <a:cs typeface="Times New Roman" panose="02020603050405020304" pitchFamily="18" charset="0"/>
                        </a:rPr>
                        <a:t>it possible to perceive, reason, and act"</a:t>
                      </a:r>
                    </a:p>
                    <a:p>
                      <a:r>
                        <a:rPr lang="en-US" sz="1400" b="0" i="0" u="none" strike="noStrike" kern="1200" baseline="0" dirty="0">
                          <a:solidFill>
                            <a:srgbClr val="C00000"/>
                          </a:solidFill>
                          <a:latin typeface="Times New Roman" panose="02020603050405020304" pitchFamily="18" charset="0"/>
                          <a:ea typeface="+mn-ea"/>
                          <a:cs typeface="Times New Roman" panose="02020603050405020304" pitchFamily="18" charset="0"/>
                        </a:rPr>
                        <a:t>(Winston, 1992)</a:t>
                      </a:r>
                      <a:endParaRPr lang="en-US" sz="1400" dirty="0">
                        <a:solidFill>
                          <a:srgbClr val="C00000"/>
                        </a:solidFill>
                        <a:latin typeface="Times New Roman" panose="02020603050405020304" pitchFamily="18" charset="0"/>
                        <a:cs typeface="Times New Roman" panose="02020603050405020304" pitchFamily="18" charset="0"/>
                      </a:endParaRPr>
                    </a:p>
                  </a:txBody>
                  <a:tcPr>
                    <a:noFill/>
                  </a:tcPr>
                </a:tc>
                <a:extLst>
                  <a:ext uri="{0D108BD9-81ED-4DB2-BD59-A6C34878D82A}">
                    <a16:rowId xmlns:a16="http://schemas.microsoft.com/office/drawing/2014/main" val="1192038846"/>
                  </a:ext>
                </a:extLst>
              </a:tr>
              <a:tr h="1992489">
                <a:tc>
                  <a:txBody>
                    <a:bodyPr/>
                    <a:lstStyle/>
                    <a:p>
                      <a:pPr algn="just"/>
                      <a:endParaRPr lang="en-US" sz="1400" b="0" i="0" u="none" strike="noStrike" baseline="0" dirty="0">
                        <a:solidFill>
                          <a:schemeClr val="accent1">
                            <a:lumMod val="50000"/>
                          </a:schemeClr>
                        </a:solidFill>
                        <a:latin typeface="Times New Roman" panose="02020603050405020304" pitchFamily="18" charset="0"/>
                      </a:endParaRPr>
                    </a:p>
                    <a:p>
                      <a:pPr algn="just"/>
                      <a:r>
                        <a:rPr lang="en-US" sz="1400" b="0" i="0" u="none" strike="noStrike" baseline="0" dirty="0">
                          <a:solidFill>
                            <a:schemeClr val="accent1">
                              <a:lumMod val="50000"/>
                            </a:schemeClr>
                          </a:solidFill>
                          <a:latin typeface="Times New Roman" panose="02020603050405020304" pitchFamily="18" charset="0"/>
                        </a:rPr>
                        <a:t>"The art of creating machines that perform</a:t>
                      </a:r>
                    </a:p>
                    <a:p>
                      <a:pPr algn="just"/>
                      <a:r>
                        <a:rPr lang="en-US" sz="1400" b="0" i="0" u="none" strike="noStrike" baseline="0" dirty="0">
                          <a:solidFill>
                            <a:schemeClr val="accent1">
                              <a:lumMod val="50000"/>
                            </a:schemeClr>
                          </a:solidFill>
                          <a:latin typeface="Times New Roman" panose="02020603050405020304" pitchFamily="18" charset="0"/>
                        </a:rPr>
                        <a:t>functions that require intelligence when performed by people" (Kurzweil, 1990)</a:t>
                      </a:r>
                    </a:p>
                    <a:p>
                      <a:pPr algn="just"/>
                      <a:endParaRPr lang="en-US" sz="1400" b="0" i="0" u="none" strike="noStrike" baseline="0" dirty="0">
                        <a:solidFill>
                          <a:schemeClr val="accent1">
                            <a:lumMod val="50000"/>
                          </a:schemeClr>
                        </a:solidFill>
                        <a:latin typeface="Times New Roman" panose="02020603050405020304" pitchFamily="18" charset="0"/>
                      </a:endParaRPr>
                    </a:p>
                    <a:p>
                      <a:pPr algn="just"/>
                      <a:r>
                        <a:rPr lang="en-US" sz="1400" b="0" i="0" u="none" strike="noStrike" baseline="0" dirty="0">
                          <a:solidFill>
                            <a:schemeClr val="accent1">
                              <a:lumMod val="50000"/>
                            </a:schemeClr>
                          </a:solidFill>
                          <a:latin typeface="Times New Roman" panose="02020603050405020304" pitchFamily="18" charset="0"/>
                        </a:rPr>
                        <a:t>"The study of how to make computers do</a:t>
                      </a:r>
                    </a:p>
                    <a:p>
                      <a:pPr algn="just"/>
                      <a:r>
                        <a:rPr lang="en-US" sz="1400" b="0" i="0" u="none" strike="noStrike" baseline="0" dirty="0">
                          <a:solidFill>
                            <a:schemeClr val="accent1">
                              <a:lumMod val="50000"/>
                            </a:schemeClr>
                          </a:solidFill>
                          <a:latin typeface="Times New Roman" panose="02020603050405020304" pitchFamily="18" charset="0"/>
                        </a:rPr>
                        <a:t>things at which, at the moment, people are</a:t>
                      </a:r>
                    </a:p>
                    <a:p>
                      <a:pPr algn="just"/>
                      <a:r>
                        <a:rPr lang="en-US" sz="1400" b="0" i="0" u="none" strike="noStrike" baseline="0" dirty="0">
                          <a:solidFill>
                            <a:schemeClr val="accent1">
                              <a:lumMod val="50000"/>
                            </a:schemeClr>
                          </a:solidFill>
                          <a:latin typeface="Times New Roman" panose="02020603050405020304" pitchFamily="18" charset="0"/>
                        </a:rPr>
                        <a:t>better" (Rich and Knight, 1 991 )</a:t>
                      </a:r>
                      <a:endParaRPr lang="en-US" sz="1400" dirty="0">
                        <a:solidFill>
                          <a:schemeClr val="accent1">
                            <a:lumMod val="50000"/>
                          </a:schemeClr>
                        </a:solidFill>
                      </a:endParaRPr>
                    </a:p>
                  </a:txBody>
                  <a:tcPr>
                    <a:noFill/>
                  </a:tcPr>
                </a:tc>
                <a:tc>
                  <a:txBody>
                    <a:bodyPr/>
                    <a:lstStyle/>
                    <a:p>
                      <a:pPr algn="just"/>
                      <a:endParaRPr lang="en-US" sz="1400" b="0" i="0" u="none" strike="noStrike" baseline="0" dirty="0">
                        <a:solidFill>
                          <a:srgbClr val="C00000"/>
                        </a:solidFill>
                        <a:latin typeface="Times New Roman" panose="02020603050405020304" pitchFamily="18" charset="0"/>
                      </a:endParaRPr>
                    </a:p>
                    <a:p>
                      <a:pPr algn="just"/>
                      <a:r>
                        <a:rPr lang="en-US" sz="1400" b="0" i="0" u="none" strike="noStrike" baseline="0" dirty="0">
                          <a:solidFill>
                            <a:srgbClr val="C00000"/>
                          </a:solidFill>
                          <a:latin typeface="Times New Roman" panose="02020603050405020304" pitchFamily="18" charset="0"/>
                        </a:rPr>
                        <a:t>"A field of study that seeks to explain and</a:t>
                      </a:r>
                    </a:p>
                    <a:p>
                      <a:pPr algn="just"/>
                      <a:r>
                        <a:rPr lang="en-US" sz="1400" b="0" i="0" u="none" strike="noStrike" baseline="0" dirty="0">
                          <a:solidFill>
                            <a:srgbClr val="C00000"/>
                          </a:solidFill>
                          <a:latin typeface="Times New Roman" panose="02020603050405020304" pitchFamily="18" charset="0"/>
                        </a:rPr>
                        <a:t>emulate intelligent behavior in terms of</a:t>
                      </a:r>
                    </a:p>
                    <a:p>
                      <a:pPr algn="just"/>
                      <a:r>
                        <a:rPr lang="en-US" sz="1400" b="0" i="0" u="none" strike="noStrike" baseline="0" dirty="0">
                          <a:solidFill>
                            <a:srgbClr val="C00000"/>
                          </a:solidFill>
                          <a:latin typeface="Times New Roman" panose="02020603050405020304" pitchFamily="18" charset="0"/>
                        </a:rPr>
                        <a:t>computational processes" (Schalkoff, 1990)</a:t>
                      </a:r>
                    </a:p>
                    <a:p>
                      <a:pPr algn="just"/>
                      <a:endParaRPr lang="en-US" sz="1400" b="0" i="0" u="none" strike="noStrike" baseline="0" dirty="0">
                        <a:solidFill>
                          <a:srgbClr val="C00000"/>
                        </a:solidFill>
                        <a:latin typeface="Times New Roman" panose="02020603050405020304" pitchFamily="18" charset="0"/>
                      </a:endParaRPr>
                    </a:p>
                    <a:p>
                      <a:pPr algn="just"/>
                      <a:r>
                        <a:rPr lang="en-US" sz="1400" b="0" i="0" u="none" strike="noStrike" baseline="0" dirty="0">
                          <a:solidFill>
                            <a:srgbClr val="C00000"/>
                          </a:solidFill>
                          <a:latin typeface="Times New Roman" panose="02020603050405020304" pitchFamily="18" charset="0"/>
                        </a:rPr>
                        <a:t>"The branch of computer science that is concerned with the automation of intelligent</a:t>
                      </a:r>
                    </a:p>
                    <a:p>
                      <a:pPr algn="just"/>
                      <a:r>
                        <a:rPr lang="en-US" sz="1400" b="0" i="0" u="none" strike="noStrike" baseline="0" dirty="0">
                          <a:solidFill>
                            <a:srgbClr val="C00000"/>
                          </a:solidFill>
                          <a:latin typeface="Times New Roman" panose="02020603050405020304" pitchFamily="18" charset="0"/>
                        </a:rPr>
                        <a:t>behavior" (Luger and Stubblefield, 1993)</a:t>
                      </a:r>
                      <a:endParaRPr lang="en-US" sz="1400" dirty="0">
                        <a:solidFill>
                          <a:srgbClr val="C00000"/>
                        </a:solidFill>
                      </a:endParaRPr>
                    </a:p>
                  </a:txBody>
                  <a:tcPr>
                    <a:noFill/>
                  </a:tcPr>
                </a:tc>
                <a:extLst>
                  <a:ext uri="{0D108BD9-81ED-4DB2-BD59-A6C34878D82A}">
                    <a16:rowId xmlns:a16="http://schemas.microsoft.com/office/drawing/2014/main" val="2948204882"/>
                  </a:ext>
                </a:extLst>
              </a:tr>
            </a:tbl>
          </a:graphicData>
        </a:graphic>
      </p:graphicFrame>
      <p:sp>
        <p:nvSpPr>
          <p:cNvPr id="13" name="Rectangle 12"/>
          <p:cNvSpPr/>
          <p:nvPr/>
        </p:nvSpPr>
        <p:spPr>
          <a:xfrm>
            <a:off x="3707280" y="636692"/>
            <a:ext cx="2497564" cy="523220"/>
          </a:xfrm>
          <a:prstGeom prst="rect">
            <a:avLst/>
          </a:prstGeom>
        </p:spPr>
        <p:txBody>
          <a:bodyPr wrap="square">
            <a:spAutoFit/>
          </a:bodyPr>
          <a:lstStyle/>
          <a:p>
            <a:pPr algn="just"/>
            <a:r>
              <a:rPr lang="en-US" sz="1400" dirty="0">
                <a:solidFill>
                  <a:srgbClr val="C00000"/>
                </a:solidFill>
                <a:latin typeface="Times New Roman" panose="02020603050405020304" pitchFamily="18" charset="0"/>
              </a:rPr>
              <a:t>Systems that think rationally.</a:t>
            </a:r>
          </a:p>
          <a:p>
            <a:pPr algn="just"/>
            <a:r>
              <a:rPr lang="en-US" sz="1400" dirty="0">
                <a:solidFill>
                  <a:srgbClr val="C00000"/>
                </a:solidFill>
                <a:latin typeface="Times New Roman" panose="02020603050405020304" pitchFamily="18" charset="0"/>
              </a:rPr>
              <a:t>Systems that act rationally.</a:t>
            </a:r>
            <a:endParaRPr lang="en-US" sz="1400" dirty="0">
              <a:solidFill>
                <a:srgbClr val="C00000"/>
              </a:solidFill>
            </a:endParaRPr>
          </a:p>
        </p:txBody>
      </p:sp>
      <p:sp>
        <p:nvSpPr>
          <p:cNvPr id="14" name="Rectangle 13"/>
          <p:cNvSpPr/>
          <p:nvPr/>
        </p:nvSpPr>
        <p:spPr>
          <a:xfrm>
            <a:off x="1517900" y="30873"/>
            <a:ext cx="3736527" cy="661720"/>
          </a:xfrm>
          <a:prstGeom prst="rect">
            <a:avLst/>
          </a:prstGeom>
        </p:spPr>
        <p:txBody>
          <a:bodyPr wrap="square">
            <a:spAutoFit/>
          </a:bodyPr>
          <a:lstStyle/>
          <a:p>
            <a:r>
              <a:rPr lang="en-US" sz="1600" b="1" dirty="0">
                <a:solidFill>
                  <a:srgbClr val="0070C0"/>
                </a:solidFill>
                <a:latin typeface="Times New Roman" panose="02020603050405020304" pitchFamily="18" charset="0"/>
              </a:rPr>
              <a:t>             Some AI Definition's.</a:t>
            </a:r>
          </a:p>
          <a:p>
            <a:pPr>
              <a:lnSpc>
                <a:spcPct val="150000"/>
              </a:lnSpc>
            </a:pPr>
            <a:r>
              <a:rPr lang="en-US" sz="1400" b="1" dirty="0">
                <a:solidFill>
                  <a:schemeClr val="tx1">
                    <a:lumMod val="95000"/>
                    <a:lumOff val="5000"/>
                  </a:schemeClr>
                </a:solidFill>
                <a:latin typeface="Times New Roman" panose="02020603050405020304" pitchFamily="18" charset="0"/>
              </a:rPr>
              <a:t>           They are organized into four categories</a:t>
            </a:r>
            <a:endParaRPr lang="en-US" sz="1400" b="1" dirty="0">
              <a:solidFill>
                <a:schemeClr val="tx1">
                  <a:lumMod val="95000"/>
                  <a:lumOff val="5000"/>
                </a:schemeClr>
              </a:solidFill>
            </a:endParaRPr>
          </a:p>
        </p:txBody>
      </p:sp>
      <p:sp>
        <p:nvSpPr>
          <p:cNvPr id="2" name="Rectangle 1"/>
          <p:cNvSpPr/>
          <p:nvPr/>
        </p:nvSpPr>
        <p:spPr>
          <a:xfrm>
            <a:off x="143555" y="636692"/>
            <a:ext cx="4572000" cy="523220"/>
          </a:xfrm>
          <a:prstGeom prst="rect">
            <a:avLst/>
          </a:prstGeom>
        </p:spPr>
        <p:txBody>
          <a:bodyPr>
            <a:spAutoFit/>
          </a:bodyPr>
          <a:lstStyle/>
          <a:p>
            <a:pPr lvl="0" algn="just"/>
            <a:r>
              <a:rPr lang="en-US" sz="1400" dirty="0">
                <a:solidFill>
                  <a:srgbClr val="4F81BD">
                    <a:lumMod val="75000"/>
                  </a:srgbClr>
                </a:solidFill>
                <a:latin typeface="Times New Roman" panose="02020603050405020304" pitchFamily="18" charset="0"/>
              </a:rPr>
              <a:t>Systems that think like humans.</a:t>
            </a:r>
          </a:p>
          <a:p>
            <a:pPr lvl="0" algn="just"/>
            <a:r>
              <a:rPr lang="en-US" sz="1400" dirty="0">
                <a:solidFill>
                  <a:srgbClr val="4F81BD">
                    <a:lumMod val="75000"/>
                  </a:srgbClr>
                </a:solidFill>
                <a:latin typeface="Times New Roman" panose="02020603050405020304" pitchFamily="18" charset="0"/>
              </a:rPr>
              <a:t>Systems that act like humans.</a:t>
            </a:r>
          </a:p>
        </p:txBody>
      </p:sp>
    </p:spTree>
    <p:extLst>
      <p:ext uri="{BB962C8B-B14F-4D97-AF65-F5344CB8AC3E}">
        <p14:creationId xmlns:p14="http://schemas.microsoft.com/office/powerpoint/2010/main" val="11016338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43555" y="-9753"/>
            <a:ext cx="6424178" cy="954107"/>
          </a:xfrm>
          <a:prstGeom prst="rect">
            <a:avLst/>
          </a:prstGeom>
          <a:noFill/>
        </p:spPr>
        <p:txBody>
          <a:bodyPr wrap="square" rtlCol="0">
            <a:spAutoFit/>
          </a:bodyPr>
          <a:lstStyle/>
          <a:p>
            <a:r>
              <a:rPr lang="en-US" sz="2800" b="1" u="sng" dirty="0">
                <a:solidFill>
                  <a:srgbClr val="002060"/>
                </a:solidFill>
                <a:latin typeface="Monotype Corsiva" panose="03010101010201010101" pitchFamily="66" charset="0"/>
                <a:cs typeface="Times New Roman" panose="02020603050405020304" pitchFamily="18" charset="0"/>
              </a:rPr>
              <a:t>Problem Type 1- </a:t>
            </a:r>
            <a:r>
              <a:rPr lang="en-GB" sz="2800" b="1" i="1" u="sng" dirty="0">
                <a:solidFill>
                  <a:srgbClr val="C00000"/>
                </a:solidFill>
                <a:latin typeface="Monotype Corsiva" panose="03010101010201010101" pitchFamily="66" charset="0"/>
                <a:cs typeface="Times New Roman" panose="02020603050405020304" pitchFamily="18" charset="0"/>
              </a:rPr>
              <a:t>Input </a:t>
            </a:r>
            <a:r>
              <a:rPr lang="en-GB" sz="2800" b="1" i="1" u="sng" dirty="0">
                <a:solidFill>
                  <a:srgbClr val="002060"/>
                </a:solidFill>
                <a:latin typeface="Monotype Corsiva" panose="03010101010201010101" pitchFamily="66" charset="0"/>
                <a:cs typeface="Times New Roman" panose="02020603050405020304" pitchFamily="18" charset="0"/>
              </a:rPr>
              <a:t>Unknown</a:t>
            </a:r>
            <a:endParaRPr lang="en-US" sz="2800" b="1" u="sng" dirty="0">
              <a:solidFill>
                <a:srgbClr val="002060"/>
              </a:solidFill>
              <a:latin typeface="Monotype Corsiva" panose="03010101010201010101" pitchFamily="66" charset="0"/>
              <a:cs typeface="Times New Roman" panose="02020603050405020304" pitchFamily="18" charset="0"/>
            </a:endParaRPr>
          </a:p>
          <a:p>
            <a:r>
              <a:rPr lang="en-US" sz="2800" b="1" u="sng" dirty="0">
                <a:solidFill>
                  <a:srgbClr val="002060"/>
                </a:solidFill>
                <a:latin typeface="Monotype Corsiva" panose="03010101010201010101" pitchFamily="66" charset="0"/>
                <a:cs typeface="Times New Roman" panose="02020603050405020304" pitchFamily="18" charset="0"/>
              </a:rPr>
              <a:t>Example: </a:t>
            </a:r>
            <a:r>
              <a:rPr lang="en-US" sz="2800" b="1" dirty="0">
                <a:solidFill>
                  <a:srgbClr val="FF0000"/>
                </a:solidFill>
                <a:latin typeface="Monotype Corsiva" panose="03010101010201010101" pitchFamily="66" charset="0"/>
                <a:cs typeface="Times New Roman" panose="02020603050405020304" pitchFamily="18" charset="0"/>
              </a:rPr>
              <a:t>Planning &amp; Optimiza</a:t>
            </a:r>
            <a:r>
              <a:rPr lang="en-US" sz="2800" b="1" dirty="0">
                <a:solidFill>
                  <a:srgbClr val="FF0000"/>
                </a:solidFill>
                <a:latin typeface="Monotype Corsiva" panose="03010101010201010101" pitchFamily="66" charset="0"/>
              </a:rPr>
              <a:t>tion </a:t>
            </a:r>
            <a:r>
              <a:rPr lang="en-US" sz="2800" b="1" dirty="0">
                <a:solidFill>
                  <a:srgbClr val="002060"/>
                </a:solidFill>
                <a:latin typeface="Monotype Corsiva" panose="03010101010201010101" pitchFamily="66" charset="0"/>
              </a:rPr>
              <a:t>Problems</a:t>
            </a:r>
          </a:p>
        </p:txBody>
      </p:sp>
      <p:sp>
        <p:nvSpPr>
          <p:cNvPr id="5" name="Rectangle 4"/>
          <p:cNvSpPr/>
          <p:nvPr/>
        </p:nvSpPr>
        <p:spPr>
          <a:xfrm>
            <a:off x="-50954" y="1350110"/>
            <a:ext cx="9194954" cy="3785652"/>
          </a:xfrm>
          <a:prstGeom prst="rect">
            <a:avLst/>
          </a:prstGeom>
        </p:spPr>
        <p:txBody>
          <a:bodyPr wrap="square">
            <a:spAutoFit/>
          </a:bodyPr>
          <a:lstStyle/>
          <a:p>
            <a:pPr marL="285750" indent="-285750">
              <a:buFont typeface="Wingdings" panose="05000000000000000000" pitchFamily="2" charset="2"/>
              <a:buChar char="v"/>
            </a:pPr>
            <a:r>
              <a:rPr lang="en-US" sz="1600" dirty="0">
                <a:solidFill>
                  <a:schemeClr val="bg1"/>
                </a:solidFill>
                <a:latin typeface="Times New Roman" panose="02020603050405020304" pitchFamily="18" charset="0"/>
                <a:cs typeface="Times New Roman" panose="02020603050405020304" pitchFamily="18" charset="0"/>
              </a:rPr>
              <a:t>The </a:t>
            </a:r>
            <a:r>
              <a:rPr lang="en-US" sz="1600" b="1" dirty="0">
                <a:solidFill>
                  <a:srgbClr val="00B0F0"/>
                </a:solidFill>
                <a:latin typeface="Times New Roman" panose="02020603050405020304" pitchFamily="18" charset="0"/>
                <a:cs typeface="Times New Roman" panose="02020603050405020304" pitchFamily="18" charset="0"/>
              </a:rPr>
              <a:t>Planning</a:t>
            </a:r>
            <a:r>
              <a:rPr lang="en-US" sz="1600" dirty="0">
                <a:solidFill>
                  <a:schemeClr val="bg1"/>
                </a:solidFill>
                <a:latin typeface="Times New Roman" panose="02020603050405020304" pitchFamily="18" charset="0"/>
                <a:cs typeface="Times New Roman" panose="02020603050405020304" pitchFamily="18" charset="0"/>
              </a:rPr>
              <a:t> in artificial intelligence is about the </a:t>
            </a:r>
            <a:r>
              <a:rPr lang="en-US" sz="1600" dirty="0">
                <a:solidFill>
                  <a:srgbClr val="00B0F0"/>
                </a:solidFill>
                <a:latin typeface="Times New Roman" panose="02020603050405020304" pitchFamily="18" charset="0"/>
                <a:cs typeface="Times New Roman" panose="02020603050405020304" pitchFamily="18" charset="0"/>
              </a:rPr>
              <a:t>decision making tasks </a:t>
            </a:r>
            <a:r>
              <a:rPr lang="en-US" sz="1600" dirty="0">
                <a:solidFill>
                  <a:schemeClr val="bg1"/>
                </a:solidFill>
                <a:latin typeface="Times New Roman" panose="02020603050405020304" pitchFamily="18" charset="0"/>
                <a:cs typeface="Times New Roman" panose="02020603050405020304" pitchFamily="18" charset="0"/>
              </a:rPr>
              <a:t>performed by the robots or computer programs to achieve a specific goal. </a:t>
            </a:r>
          </a:p>
          <a:p>
            <a:pPr marL="285750" indent="-285750">
              <a:buFont typeface="Wingdings" panose="05000000000000000000" pitchFamily="2" charset="2"/>
              <a:buChar char="v"/>
            </a:pPr>
            <a:r>
              <a:rPr lang="en-US" sz="1600" dirty="0">
                <a:solidFill>
                  <a:schemeClr val="bg1"/>
                </a:solidFill>
                <a:latin typeface="Times New Roman" panose="02020603050405020304" pitchFamily="18" charset="0"/>
                <a:cs typeface="Times New Roman" panose="02020603050405020304" pitchFamily="18" charset="0"/>
              </a:rPr>
              <a:t>The execution of planning is about </a:t>
            </a:r>
            <a:r>
              <a:rPr lang="en-US" sz="1600" i="1" dirty="0">
                <a:solidFill>
                  <a:srgbClr val="00B0F0"/>
                </a:solidFill>
                <a:latin typeface="Times New Roman" panose="02020603050405020304" pitchFamily="18" charset="0"/>
                <a:cs typeface="Times New Roman" panose="02020603050405020304" pitchFamily="18" charset="0"/>
              </a:rPr>
              <a:t>choosing a sequence of actions </a:t>
            </a:r>
            <a:r>
              <a:rPr lang="en-US" sz="1600" dirty="0">
                <a:solidFill>
                  <a:schemeClr val="bg1"/>
                </a:solidFill>
                <a:latin typeface="Times New Roman" panose="02020603050405020304" pitchFamily="18" charset="0"/>
                <a:cs typeface="Times New Roman" panose="02020603050405020304" pitchFamily="18" charset="0"/>
              </a:rPr>
              <a:t>with a </a:t>
            </a:r>
            <a:r>
              <a:rPr lang="en-US" sz="1600" dirty="0">
                <a:solidFill>
                  <a:srgbClr val="00B0F0"/>
                </a:solidFill>
                <a:latin typeface="Times New Roman" panose="02020603050405020304" pitchFamily="18" charset="0"/>
                <a:cs typeface="Times New Roman" panose="02020603050405020304" pitchFamily="18" charset="0"/>
              </a:rPr>
              <a:t>high likelihood to complete the specific task/goal</a:t>
            </a:r>
            <a:r>
              <a:rPr lang="en-US" sz="1600" dirty="0">
                <a:solidFill>
                  <a:schemeClr val="bg1"/>
                </a:solidFill>
                <a:latin typeface="Times New Roman" panose="02020603050405020304" pitchFamily="18" charset="0"/>
                <a:cs typeface="Times New Roman" panose="02020603050405020304" pitchFamily="18" charset="0"/>
              </a:rPr>
              <a:t>.</a:t>
            </a:r>
          </a:p>
          <a:p>
            <a:pPr marL="285750" indent="-285750">
              <a:buFont typeface="Wingdings" panose="05000000000000000000" pitchFamily="2" charset="2"/>
              <a:buChar char="v"/>
            </a:pPr>
            <a:r>
              <a:rPr lang="en-US" sz="1600" dirty="0">
                <a:solidFill>
                  <a:schemeClr val="bg1"/>
                </a:solidFill>
                <a:latin typeface="Times New Roman" panose="02020603050405020304" pitchFamily="18" charset="0"/>
                <a:cs typeface="Times New Roman" panose="02020603050405020304" pitchFamily="18" charset="0"/>
              </a:rPr>
              <a:t>To select all  inputs (decide the inputs)    </a:t>
            </a:r>
            <a:r>
              <a:rPr lang="en-US" sz="1600" dirty="0">
                <a:solidFill>
                  <a:schemeClr val="bg1"/>
                </a:solidFill>
                <a:latin typeface="Times New Roman" panose="02020603050405020304" pitchFamily="18" charset="0"/>
                <a:cs typeface="Times New Roman" panose="02020603050405020304" pitchFamily="18" charset="0"/>
                <a:sym typeface="Wingdings" panose="05000000000000000000" pitchFamily="2" charset="2"/>
              </a:rPr>
              <a:t>    </a:t>
            </a:r>
            <a:r>
              <a:rPr lang="en-US" sz="1600" dirty="0">
                <a:solidFill>
                  <a:schemeClr val="bg1"/>
                </a:solidFill>
                <a:latin typeface="Times New Roman" panose="02020603050405020304" pitchFamily="18" charset="0"/>
                <a:cs typeface="Times New Roman" panose="02020603050405020304" pitchFamily="18" charset="0"/>
              </a:rPr>
              <a:t>Planning is needed.</a:t>
            </a:r>
          </a:p>
          <a:p>
            <a:pPr marL="285750" indent="-285750">
              <a:buFont typeface="Wingdings" panose="05000000000000000000" pitchFamily="2" charset="2"/>
              <a:buChar char="v"/>
            </a:pPr>
            <a:endParaRPr lang="en-US" sz="1600" b="0" i="0" u="none" strike="noStrike" dirty="0">
              <a:solidFill>
                <a:schemeClr val="bg1"/>
              </a:solidFill>
              <a:effectLst/>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v"/>
            </a:pPr>
            <a:r>
              <a:rPr lang="en-US" sz="1600" b="1" dirty="0">
                <a:solidFill>
                  <a:srgbClr val="00B0F0"/>
                </a:solidFill>
                <a:latin typeface="Times New Roman" panose="02020603050405020304" pitchFamily="18" charset="0"/>
                <a:cs typeface="Times New Roman" panose="02020603050405020304" pitchFamily="18" charset="0"/>
              </a:rPr>
              <a:t>Optimization </a:t>
            </a:r>
            <a:r>
              <a:rPr lang="en-US" sz="1600" dirty="0">
                <a:solidFill>
                  <a:schemeClr val="bg1"/>
                </a:solidFill>
                <a:latin typeface="Times New Roman" panose="02020603050405020304" pitchFamily="18" charset="0"/>
                <a:cs typeface="Times New Roman" panose="02020603050405020304" pitchFamily="18" charset="0"/>
              </a:rPr>
              <a:t>deals with </a:t>
            </a:r>
            <a:r>
              <a:rPr lang="en-US" sz="1600" dirty="0">
                <a:solidFill>
                  <a:srgbClr val="00B0F0"/>
                </a:solidFill>
                <a:latin typeface="Times New Roman" panose="02020603050405020304" pitchFamily="18" charset="0"/>
                <a:cs typeface="Times New Roman" panose="02020603050405020304" pitchFamily="18" charset="0"/>
              </a:rPr>
              <a:t>finding the most best one </a:t>
            </a:r>
            <a:r>
              <a:rPr lang="en-US" sz="1600" dirty="0">
                <a:solidFill>
                  <a:schemeClr val="bg1"/>
                </a:solidFill>
                <a:latin typeface="Times New Roman" panose="02020603050405020304" pitchFamily="18" charset="0"/>
                <a:cs typeface="Times New Roman" panose="02020603050405020304" pitchFamily="18" charset="0"/>
              </a:rPr>
              <a:t>with </a:t>
            </a:r>
            <a:r>
              <a:rPr lang="en-US" sz="1600" dirty="0">
                <a:solidFill>
                  <a:srgbClr val="00B0F0"/>
                </a:solidFill>
                <a:latin typeface="Times New Roman" panose="02020603050405020304" pitchFamily="18" charset="0"/>
                <a:cs typeface="Times New Roman" panose="02020603050405020304" pitchFamily="18" charset="0"/>
              </a:rPr>
              <a:t>least error  </a:t>
            </a:r>
            <a:r>
              <a:rPr lang="en-US" sz="1600" dirty="0">
                <a:solidFill>
                  <a:schemeClr val="bg1"/>
                </a:solidFill>
                <a:latin typeface="Times New Roman" panose="02020603050405020304" pitchFamily="18" charset="0"/>
                <a:cs typeface="Times New Roman" panose="02020603050405020304" pitchFamily="18" charset="0"/>
              </a:rPr>
              <a:t>from the set , </a:t>
            </a:r>
            <a:r>
              <a:rPr lang="en-US" sz="1600" dirty="0">
                <a:solidFill>
                  <a:srgbClr val="00B0F0"/>
                </a:solidFill>
                <a:latin typeface="Times New Roman" panose="02020603050405020304" pitchFamily="18" charset="0"/>
                <a:cs typeface="Times New Roman" panose="02020603050405020304" pitchFamily="18" charset="0"/>
              </a:rPr>
              <a:t>among all </a:t>
            </a:r>
            <a:r>
              <a:rPr lang="en-US" sz="1600" dirty="0">
                <a:solidFill>
                  <a:schemeClr val="bg1"/>
                </a:solidFill>
                <a:latin typeface="Times New Roman" panose="02020603050405020304" pitchFamily="18" charset="0"/>
                <a:cs typeface="Times New Roman" panose="02020603050405020304" pitchFamily="18" charset="0"/>
              </a:rPr>
              <a:t>feasible existing set of elements in the considered set .</a:t>
            </a:r>
          </a:p>
          <a:p>
            <a:pPr marL="285750" indent="-285750">
              <a:buFont typeface="Wingdings" panose="05000000000000000000" pitchFamily="2" charset="2"/>
              <a:buChar char="v"/>
            </a:pPr>
            <a:r>
              <a:rPr lang="en-US" sz="1600" dirty="0">
                <a:solidFill>
                  <a:schemeClr val="bg1"/>
                </a:solidFill>
                <a:latin typeface="Times New Roman" panose="02020603050405020304" pitchFamily="18" charset="0"/>
                <a:cs typeface="Times New Roman" panose="02020603050405020304" pitchFamily="18" charset="0"/>
              </a:rPr>
              <a:t>It is the process </a:t>
            </a:r>
            <a:r>
              <a:rPr lang="en-US" sz="1600" dirty="0">
                <a:solidFill>
                  <a:srgbClr val="00B0F0"/>
                </a:solidFill>
                <a:latin typeface="Times New Roman" panose="02020603050405020304" pitchFamily="18" charset="0"/>
                <a:cs typeface="Times New Roman" panose="02020603050405020304" pitchFamily="18" charset="0"/>
              </a:rPr>
              <a:t>of finding an outcome with the </a:t>
            </a:r>
            <a:r>
              <a:rPr lang="en-US" sz="1600" i="1" dirty="0">
                <a:solidFill>
                  <a:srgbClr val="00B0F0"/>
                </a:solidFill>
                <a:latin typeface="Times New Roman" panose="02020603050405020304" pitchFamily="18" charset="0"/>
                <a:cs typeface="Times New Roman" panose="02020603050405020304" pitchFamily="18" charset="0"/>
              </a:rPr>
              <a:t>most cost effective </a:t>
            </a:r>
            <a:r>
              <a:rPr lang="en-US" sz="1600" dirty="0">
                <a:solidFill>
                  <a:srgbClr val="00B0F0"/>
                </a:solidFill>
                <a:latin typeface="Times New Roman" panose="02020603050405020304" pitchFamily="18" charset="0"/>
                <a:cs typeface="Times New Roman" panose="02020603050405020304" pitchFamily="18" charset="0"/>
              </a:rPr>
              <a:t>or </a:t>
            </a:r>
            <a:r>
              <a:rPr lang="en-US" sz="1600" i="1" dirty="0">
                <a:solidFill>
                  <a:srgbClr val="00B0F0"/>
                </a:solidFill>
                <a:latin typeface="Times New Roman" panose="02020603050405020304" pitchFamily="18" charset="0"/>
                <a:cs typeface="Times New Roman" panose="02020603050405020304" pitchFamily="18" charset="0"/>
              </a:rPr>
              <a:t>highest achievable performance </a:t>
            </a:r>
            <a:r>
              <a:rPr lang="en-US" sz="1600" dirty="0">
                <a:solidFill>
                  <a:schemeClr val="bg1"/>
                </a:solidFill>
                <a:latin typeface="Times New Roman" panose="02020603050405020304" pitchFamily="18" charset="0"/>
                <a:cs typeface="Times New Roman" panose="02020603050405020304" pitchFamily="18" charset="0"/>
              </a:rPr>
              <a:t>under the given constraints, by maximizing desired factors and minimizing undesired ones. </a:t>
            </a:r>
          </a:p>
          <a:p>
            <a:pPr marL="285750" indent="-285750">
              <a:buFont typeface="Wingdings" panose="05000000000000000000" pitchFamily="2" charset="2"/>
              <a:buChar char="v"/>
            </a:pPr>
            <a:endParaRPr lang="en-US" sz="1600" b="0" i="0" u="none" strike="noStrike" dirty="0">
              <a:solidFill>
                <a:schemeClr val="bg1"/>
              </a:solidFill>
              <a:effectLst/>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v"/>
            </a:pPr>
            <a:r>
              <a:rPr lang="en-US" sz="1600" dirty="0">
                <a:solidFill>
                  <a:schemeClr val="bg1"/>
                </a:solidFill>
                <a:latin typeface="Times New Roman" panose="02020603050405020304" pitchFamily="18" charset="0"/>
                <a:cs typeface="Times New Roman" panose="02020603050405020304" pitchFamily="18" charset="0"/>
              </a:rPr>
              <a:t>If the problem</a:t>
            </a:r>
            <a:r>
              <a:rPr lang="en-US" sz="1600" u="sng" dirty="0">
                <a:solidFill>
                  <a:srgbClr val="00B0F0"/>
                </a:solidFill>
                <a:latin typeface="Times New Roman" panose="02020603050405020304" pitchFamily="18" charset="0"/>
                <a:cs typeface="Times New Roman" panose="02020603050405020304" pitchFamily="18" charset="0"/>
              </a:rPr>
              <a:t>/ </a:t>
            </a:r>
            <a:r>
              <a:rPr lang="en-US" sz="1600" i="1" u="sng" dirty="0">
                <a:solidFill>
                  <a:srgbClr val="00B0F0"/>
                </a:solidFill>
                <a:latin typeface="Times New Roman" panose="02020603050405020304" pitchFamily="18" charset="0"/>
                <a:cs typeface="Times New Roman" panose="02020603050405020304" pitchFamily="18" charset="0"/>
              </a:rPr>
              <a:t>task is to find all possible inputs</a:t>
            </a:r>
            <a:r>
              <a:rPr lang="en-US" sz="1600" dirty="0">
                <a:solidFill>
                  <a:schemeClr val="bg1"/>
                </a:solidFill>
                <a:latin typeface="Times New Roman" panose="02020603050405020304" pitchFamily="18" charset="0"/>
                <a:cs typeface="Times New Roman" panose="02020603050405020304" pitchFamily="18" charset="0"/>
              </a:rPr>
              <a:t>/events that leads to a particular goal/ or produce a specific output, then that is a </a:t>
            </a:r>
            <a:r>
              <a:rPr lang="en-US" sz="1600" i="1" u="sng" dirty="0">
                <a:solidFill>
                  <a:srgbClr val="00B0F0"/>
                </a:solidFill>
                <a:latin typeface="Times New Roman" panose="02020603050405020304" pitchFamily="18" charset="0"/>
                <a:cs typeface="Times New Roman" panose="02020603050405020304" pitchFamily="18" charset="0"/>
              </a:rPr>
              <a:t>planning problem</a:t>
            </a:r>
            <a:r>
              <a:rPr lang="en-US" sz="1600" dirty="0">
                <a:solidFill>
                  <a:schemeClr val="bg1"/>
                </a:solidFill>
                <a:latin typeface="Times New Roman" panose="02020603050405020304" pitchFamily="18" charset="0"/>
                <a:cs typeface="Times New Roman" panose="02020603050405020304" pitchFamily="18" charset="0"/>
              </a:rPr>
              <a:t>.</a:t>
            </a:r>
          </a:p>
          <a:p>
            <a:pPr marL="285750" indent="-285750">
              <a:buFont typeface="Wingdings" panose="05000000000000000000" pitchFamily="2" charset="2"/>
              <a:buChar char="v"/>
            </a:pPr>
            <a:r>
              <a:rPr lang="en-US" sz="1600" dirty="0">
                <a:solidFill>
                  <a:schemeClr val="bg1"/>
                </a:solidFill>
                <a:latin typeface="Times New Roman" panose="02020603050405020304" pitchFamily="18" charset="0"/>
                <a:cs typeface="Times New Roman" panose="02020603050405020304" pitchFamily="18" charset="0"/>
              </a:rPr>
              <a:t>If the inputs are known and the </a:t>
            </a:r>
            <a:r>
              <a:rPr lang="en-US" sz="1600" i="1" u="sng" dirty="0">
                <a:solidFill>
                  <a:srgbClr val="00B0F0"/>
                </a:solidFill>
                <a:latin typeface="Times New Roman" panose="02020603050405020304" pitchFamily="18" charset="0"/>
                <a:cs typeface="Times New Roman" panose="02020603050405020304" pitchFamily="18" charset="0"/>
              </a:rPr>
              <a:t>task is to find /select the best input among all inputs </a:t>
            </a:r>
            <a:r>
              <a:rPr lang="en-US" sz="1600" dirty="0">
                <a:solidFill>
                  <a:schemeClr val="bg1"/>
                </a:solidFill>
                <a:latin typeface="Times New Roman" panose="02020603050405020304" pitchFamily="18" charset="0"/>
                <a:cs typeface="Times New Roman" panose="02020603050405020304" pitchFamily="18" charset="0"/>
              </a:rPr>
              <a:t>, then it is an </a:t>
            </a:r>
            <a:r>
              <a:rPr lang="en-US" sz="1600" i="1" u="sng" dirty="0">
                <a:solidFill>
                  <a:srgbClr val="00B0F0"/>
                </a:solidFill>
                <a:latin typeface="Times New Roman" panose="02020603050405020304" pitchFamily="18" charset="0"/>
                <a:cs typeface="Times New Roman" panose="02020603050405020304" pitchFamily="18" charset="0"/>
              </a:rPr>
              <a:t>optimization task/problem</a:t>
            </a:r>
            <a:endParaRPr lang="en-US" sz="1600" b="0" i="1" u="sng" strike="noStrike" dirty="0">
              <a:solidFill>
                <a:srgbClr val="00B0F0"/>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313364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197405"/>
            <a:ext cx="9111085" cy="1200329"/>
          </a:xfrm>
          <a:prstGeom prst="rect">
            <a:avLst/>
          </a:prstGeom>
        </p:spPr>
        <p:txBody>
          <a:bodyPr wrap="square">
            <a:spAutoFit/>
          </a:bodyPr>
          <a:lstStyle/>
          <a:p>
            <a:pPr marL="285750" indent="-285750">
              <a:buFont typeface="Wingdings" panose="05000000000000000000" pitchFamily="2" charset="2"/>
              <a:buChar char="v"/>
            </a:pPr>
            <a:r>
              <a:rPr lang="en-GB" dirty="0">
                <a:solidFill>
                  <a:schemeClr val="bg1"/>
                </a:solidFill>
                <a:latin typeface="Times New Roman" panose="02020603050405020304" pitchFamily="18" charset="0"/>
                <a:cs typeface="Times New Roman" panose="02020603050405020304" pitchFamily="18" charset="0"/>
              </a:rPr>
              <a:t>In these types of problems, we will </a:t>
            </a:r>
            <a:r>
              <a:rPr lang="en-GB" b="1" dirty="0">
                <a:solidFill>
                  <a:srgbClr val="00B0F0"/>
                </a:solidFill>
                <a:latin typeface="Times New Roman" panose="02020603050405020304" pitchFamily="18" charset="0"/>
                <a:cs typeface="Times New Roman" panose="02020603050405020304" pitchFamily="18" charset="0"/>
              </a:rPr>
              <a:t>have inputs to </a:t>
            </a:r>
            <a:r>
              <a:rPr lang="en-GB" dirty="0">
                <a:solidFill>
                  <a:schemeClr val="bg1"/>
                </a:solidFill>
                <a:latin typeface="Times New Roman" panose="02020603050405020304" pitchFamily="18" charset="0"/>
                <a:cs typeface="Times New Roman" panose="02020603050405020304" pitchFamily="18" charset="0"/>
              </a:rPr>
              <a:t>our system and a specified </a:t>
            </a:r>
            <a:r>
              <a:rPr lang="en-GB" b="1" dirty="0">
                <a:solidFill>
                  <a:srgbClr val="00B0F0"/>
                </a:solidFill>
                <a:latin typeface="Times New Roman" panose="02020603050405020304" pitchFamily="18" charset="0"/>
                <a:cs typeface="Times New Roman" panose="02020603050405020304" pitchFamily="18" charset="0"/>
              </a:rPr>
              <a:t>goal</a:t>
            </a:r>
            <a:r>
              <a:rPr lang="en-GB" dirty="0">
                <a:solidFill>
                  <a:schemeClr val="bg1"/>
                </a:solidFill>
                <a:latin typeface="Times New Roman" panose="02020603050405020304" pitchFamily="18" charset="0"/>
                <a:cs typeface="Times New Roman" panose="02020603050405020304" pitchFamily="18" charset="0"/>
              </a:rPr>
              <a:t> / </a:t>
            </a:r>
            <a:r>
              <a:rPr lang="en-GB" b="1" dirty="0">
                <a:solidFill>
                  <a:srgbClr val="00B0F0"/>
                </a:solidFill>
                <a:latin typeface="Times New Roman" panose="02020603050405020304" pitchFamily="18" charset="0"/>
                <a:cs typeface="Times New Roman" panose="02020603050405020304" pitchFamily="18" charset="0"/>
              </a:rPr>
              <a:t>output, </a:t>
            </a:r>
            <a:r>
              <a:rPr lang="en-GB" dirty="0">
                <a:solidFill>
                  <a:schemeClr val="bg1"/>
                </a:solidFill>
                <a:latin typeface="Times New Roman" panose="02020603050405020304" pitchFamily="18" charset="0"/>
                <a:cs typeface="Times New Roman" panose="02020603050405020304" pitchFamily="18" charset="0"/>
              </a:rPr>
              <a:t>but </a:t>
            </a:r>
            <a:r>
              <a:rPr lang="en-GB" b="1" i="1" dirty="0">
                <a:solidFill>
                  <a:srgbClr val="00B0F0"/>
                </a:solidFill>
                <a:latin typeface="Times New Roman" panose="02020603050405020304" pitchFamily="18" charset="0"/>
                <a:cs typeface="Times New Roman" panose="02020603050405020304" pitchFamily="18" charset="0"/>
              </a:rPr>
              <a:t>seek a model </a:t>
            </a:r>
            <a:r>
              <a:rPr lang="en-GB" dirty="0">
                <a:solidFill>
                  <a:schemeClr val="bg1"/>
                </a:solidFill>
                <a:latin typeface="Times New Roman" panose="02020603050405020304" pitchFamily="18" charset="0"/>
                <a:cs typeface="Times New Roman" panose="02020603050405020304" pitchFamily="18" charset="0"/>
              </a:rPr>
              <a:t>that correctly produce an output for the corresponding input given.</a:t>
            </a:r>
          </a:p>
          <a:p>
            <a:pPr marL="285750" indent="-285750">
              <a:buFont typeface="Wingdings" panose="05000000000000000000" pitchFamily="2" charset="2"/>
              <a:buChar char="v"/>
            </a:pPr>
            <a:r>
              <a:rPr lang="en-GB" dirty="0">
                <a:solidFill>
                  <a:schemeClr val="bg1"/>
                </a:solidFill>
                <a:latin typeface="Times New Roman" panose="02020603050405020304" pitchFamily="18" charset="0"/>
                <a:cs typeface="Times New Roman" panose="02020603050405020304" pitchFamily="18" charset="0"/>
                <a:sym typeface="Symbol" pitchFamily="18" charset="2"/>
              </a:rPr>
              <a:t>The </a:t>
            </a:r>
            <a:r>
              <a:rPr lang="en-GB" dirty="0">
                <a:solidFill>
                  <a:srgbClr val="00B0F0"/>
                </a:solidFill>
                <a:latin typeface="Times New Roman" panose="02020603050405020304" pitchFamily="18" charset="0"/>
                <a:cs typeface="Times New Roman" panose="02020603050405020304" pitchFamily="18" charset="0"/>
                <a:sym typeface="Symbol" pitchFamily="18" charset="2"/>
              </a:rPr>
              <a:t>task is  to choose a best model </a:t>
            </a:r>
            <a:r>
              <a:rPr lang="en-GB" dirty="0">
                <a:solidFill>
                  <a:schemeClr val="bg1"/>
                </a:solidFill>
                <a:latin typeface="Times New Roman" panose="02020603050405020304" pitchFamily="18" charset="0"/>
                <a:cs typeface="Times New Roman" panose="02020603050405020304" pitchFamily="18" charset="0"/>
                <a:sym typeface="Symbol" pitchFamily="18" charset="2"/>
              </a:rPr>
              <a:t>which </a:t>
            </a:r>
            <a:r>
              <a:rPr lang="en-GB" dirty="0">
                <a:solidFill>
                  <a:srgbClr val="00B0F0"/>
                </a:solidFill>
                <a:latin typeface="Times New Roman" panose="02020603050405020304" pitchFamily="18" charset="0"/>
                <a:cs typeface="Times New Roman" panose="02020603050405020304" pitchFamily="18" charset="0"/>
                <a:sym typeface="Symbol" pitchFamily="18" charset="2"/>
              </a:rPr>
              <a:t>exactly gives us the correct output for the input given</a:t>
            </a:r>
            <a:r>
              <a:rPr lang="en-GB" dirty="0">
                <a:solidFill>
                  <a:schemeClr val="bg1"/>
                </a:solidFill>
                <a:latin typeface="Times New Roman" panose="02020603050405020304" pitchFamily="18" charset="0"/>
                <a:cs typeface="Times New Roman" panose="02020603050405020304" pitchFamily="18" charset="0"/>
                <a:sym typeface="Symbol" pitchFamily="18" charset="2"/>
              </a:rPr>
              <a:t>.</a:t>
            </a:r>
            <a:endParaRPr lang="en-GB" dirty="0">
              <a:solidFill>
                <a:srgbClr val="FF0000"/>
              </a:solidFill>
              <a:latin typeface="Times New Roman" panose="02020603050405020304" pitchFamily="18" charset="0"/>
              <a:cs typeface="Times New Roman" panose="02020603050405020304" pitchFamily="18" charset="0"/>
              <a:sym typeface="Symbol" pitchFamily="18" charset="2"/>
            </a:endParaRPr>
          </a:p>
        </p:txBody>
      </p:sp>
      <p:sp>
        <p:nvSpPr>
          <p:cNvPr id="4" name="Rectangle 3"/>
          <p:cNvSpPr/>
          <p:nvPr/>
        </p:nvSpPr>
        <p:spPr>
          <a:xfrm>
            <a:off x="601670" y="128470"/>
            <a:ext cx="4439036" cy="523220"/>
          </a:xfrm>
          <a:prstGeom prst="rect">
            <a:avLst/>
          </a:prstGeom>
        </p:spPr>
        <p:txBody>
          <a:bodyPr wrap="none">
            <a:spAutoFit/>
          </a:bodyPr>
          <a:lstStyle/>
          <a:p>
            <a:r>
              <a:rPr lang="en-GB" sz="2800" b="1" u="sng" dirty="0">
                <a:solidFill>
                  <a:srgbClr val="002060"/>
                </a:solidFill>
                <a:latin typeface="Monotype Corsiva" panose="03010101010201010101" pitchFamily="66" charset="0"/>
                <a:cs typeface="Times New Roman" panose="02020603050405020304" pitchFamily="18" charset="0"/>
              </a:rPr>
              <a:t>Problem type 2: </a:t>
            </a:r>
            <a:r>
              <a:rPr lang="en-GB" sz="2800" b="1" u="sng" dirty="0">
                <a:solidFill>
                  <a:srgbClr val="C00000"/>
                </a:solidFill>
                <a:latin typeface="Monotype Corsiva" panose="03010101010201010101" pitchFamily="66" charset="0"/>
                <a:cs typeface="Times New Roman" panose="02020603050405020304" pitchFamily="18" charset="0"/>
              </a:rPr>
              <a:t>Model </a:t>
            </a:r>
            <a:r>
              <a:rPr lang="en-GB" sz="2800" b="1" i="1" u="sng" dirty="0">
                <a:solidFill>
                  <a:srgbClr val="002060"/>
                </a:solidFill>
                <a:latin typeface="Monotype Corsiva" panose="03010101010201010101" pitchFamily="66" charset="0"/>
                <a:cs typeface="Times New Roman" panose="02020603050405020304" pitchFamily="18" charset="0"/>
              </a:rPr>
              <a:t>Unknown</a:t>
            </a:r>
          </a:p>
        </p:txBody>
      </p:sp>
      <p:pic>
        <p:nvPicPr>
          <p:cNvPr id="5" name="Picture 4"/>
          <p:cNvPicPr>
            <a:picLocks noChangeAspect="1" noChangeArrowheads="1"/>
          </p:cNvPicPr>
          <p:nvPr/>
        </p:nvPicPr>
        <p:blipFill>
          <a:blip r:embed="rId2"/>
          <a:srcRect/>
          <a:stretch>
            <a:fillRect/>
          </a:stretch>
        </p:blipFill>
        <p:spPr bwMode="auto">
          <a:xfrm>
            <a:off x="1059785" y="2266340"/>
            <a:ext cx="5650085" cy="1655520"/>
          </a:xfrm>
          <a:prstGeom prst="rect">
            <a:avLst/>
          </a:prstGeom>
          <a:noFill/>
          <a:ln w="9525">
            <a:noFill/>
            <a:miter lim="800000"/>
            <a:headEnd/>
            <a:tailEnd/>
          </a:ln>
          <a:effectLst/>
        </p:spPr>
      </p:pic>
    </p:spTree>
    <p:extLst>
      <p:ext uri="{BB962C8B-B14F-4D97-AF65-F5344CB8AC3E}">
        <p14:creationId xmlns:p14="http://schemas.microsoft.com/office/powerpoint/2010/main" val="76372962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43555" y="24864"/>
            <a:ext cx="6413610" cy="954107"/>
          </a:xfrm>
          <a:prstGeom prst="rect">
            <a:avLst/>
          </a:prstGeom>
          <a:noFill/>
        </p:spPr>
        <p:txBody>
          <a:bodyPr wrap="square" rtlCol="0">
            <a:spAutoFit/>
          </a:bodyPr>
          <a:lstStyle/>
          <a:p>
            <a:r>
              <a:rPr lang="en-US" sz="2800" b="1" u="sng" dirty="0">
                <a:solidFill>
                  <a:srgbClr val="002060"/>
                </a:solidFill>
                <a:latin typeface="Monotype Corsiva" panose="03010101010201010101" pitchFamily="66" charset="0"/>
                <a:cs typeface="Times New Roman" panose="02020603050405020304" pitchFamily="18" charset="0"/>
              </a:rPr>
              <a:t>Problem Type 2- </a:t>
            </a:r>
            <a:r>
              <a:rPr lang="en-GB" sz="2800" b="1" u="sng" dirty="0">
                <a:solidFill>
                  <a:srgbClr val="C00000"/>
                </a:solidFill>
                <a:latin typeface="Monotype Corsiva" panose="03010101010201010101" pitchFamily="66" charset="0"/>
                <a:cs typeface="Times New Roman" panose="02020603050405020304" pitchFamily="18" charset="0"/>
              </a:rPr>
              <a:t>Model </a:t>
            </a:r>
            <a:r>
              <a:rPr lang="en-GB" sz="2800" b="1" i="1" u="sng" dirty="0">
                <a:solidFill>
                  <a:srgbClr val="002060"/>
                </a:solidFill>
                <a:latin typeface="Monotype Corsiva" panose="03010101010201010101" pitchFamily="66" charset="0"/>
                <a:cs typeface="Times New Roman" panose="02020603050405020304" pitchFamily="18" charset="0"/>
              </a:rPr>
              <a:t>Unknown </a:t>
            </a:r>
          </a:p>
          <a:p>
            <a:r>
              <a:rPr lang="en-US" sz="2800" b="1" u="sng" dirty="0">
                <a:solidFill>
                  <a:srgbClr val="002060"/>
                </a:solidFill>
                <a:latin typeface="Monotype Corsiva" panose="03010101010201010101" pitchFamily="66" charset="0"/>
                <a:cs typeface="Times New Roman" panose="02020603050405020304" pitchFamily="18" charset="0"/>
              </a:rPr>
              <a:t>Example: </a:t>
            </a:r>
            <a:r>
              <a:rPr lang="en-US" sz="2800" b="1" dirty="0">
                <a:solidFill>
                  <a:srgbClr val="FF0000"/>
                </a:solidFill>
                <a:latin typeface="Monotype Corsiva" panose="03010101010201010101" pitchFamily="66" charset="0"/>
                <a:cs typeface="Times New Roman" panose="02020603050405020304" pitchFamily="18" charset="0"/>
              </a:rPr>
              <a:t>Modelling &amp; Prediction </a:t>
            </a:r>
            <a:r>
              <a:rPr lang="en-US" sz="2800" b="1" dirty="0">
                <a:solidFill>
                  <a:srgbClr val="002060"/>
                </a:solidFill>
                <a:latin typeface="Monotype Corsiva" panose="03010101010201010101" pitchFamily="66" charset="0"/>
                <a:cs typeface="Times New Roman" panose="02020603050405020304" pitchFamily="18" charset="0"/>
              </a:rPr>
              <a:t>Problems</a:t>
            </a:r>
          </a:p>
        </p:txBody>
      </p:sp>
      <p:sp>
        <p:nvSpPr>
          <p:cNvPr id="3" name="Rectangle 2"/>
          <p:cNvSpPr/>
          <p:nvPr/>
        </p:nvSpPr>
        <p:spPr>
          <a:xfrm>
            <a:off x="-1830" y="1044700"/>
            <a:ext cx="9144000" cy="2985433"/>
          </a:xfrm>
          <a:prstGeom prst="rect">
            <a:avLst/>
          </a:prstGeom>
        </p:spPr>
        <p:txBody>
          <a:bodyPr wrap="square">
            <a:spAutoFit/>
          </a:bodyPr>
          <a:lstStyle/>
          <a:p>
            <a:pPr marL="285750" indent="-285750">
              <a:buFont typeface="Wingdings" panose="05000000000000000000" pitchFamily="2" charset="2"/>
              <a:buChar char="v"/>
            </a:pPr>
            <a:r>
              <a:rPr lang="en-US" sz="1700" dirty="0">
                <a:solidFill>
                  <a:schemeClr val="bg1"/>
                </a:solidFill>
                <a:latin typeface="Times New Roman" panose="02020603050405020304" pitchFamily="18" charset="0"/>
                <a:cs typeface="Times New Roman" panose="02020603050405020304" pitchFamily="18" charset="0"/>
              </a:rPr>
              <a:t>Predictive modeling, is a mathematical technique which uses statistics for prediction.</a:t>
            </a:r>
          </a:p>
          <a:p>
            <a:pPr marL="285750" indent="-285750">
              <a:buFont typeface="Wingdings" panose="05000000000000000000" pitchFamily="2" charset="2"/>
              <a:buChar char="v"/>
            </a:pPr>
            <a:r>
              <a:rPr lang="en-US" sz="1700" dirty="0">
                <a:solidFill>
                  <a:schemeClr val="bg1"/>
                </a:solidFill>
                <a:latin typeface="Times New Roman" panose="02020603050405020304" pitchFamily="18" charset="0"/>
                <a:cs typeface="Times New Roman" panose="02020603050405020304" pitchFamily="18" charset="0"/>
              </a:rPr>
              <a:t>A predictive model </a:t>
            </a:r>
            <a:r>
              <a:rPr lang="en-US" sz="1700" dirty="0">
                <a:solidFill>
                  <a:srgbClr val="00B0F0"/>
                </a:solidFill>
                <a:latin typeface="Times New Roman" panose="02020603050405020304" pitchFamily="18" charset="0"/>
                <a:cs typeface="Times New Roman" panose="02020603050405020304" pitchFamily="18" charset="0"/>
              </a:rPr>
              <a:t>automatically classifies </a:t>
            </a:r>
            <a:r>
              <a:rPr lang="en-US" sz="1700" dirty="0">
                <a:solidFill>
                  <a:schemeClr val="bg1"/>
                </a:solidFill>
                <a:latin typeface="Times New Roman" panose="02020603050405020304" pitchFamily="18" charset="0"/>
                <a:cs typeface="Times New Roman" panose="02020603050405020304" pitchFamily="18" charset="0"/>
              </a:rPr>
              <a:t>or </a:t>
            </a:r>
            <a:r>
              <a:rPr lang="en-US" sz="1700" dirty="0">
                <a:solidFill>
                  <a:srgbClr val="00B0F0"/>
                </a:solidFill>
                <a:latin typeface="Times New Roman" panose="02020603050405020304" pitchFamily="18" charset="0"/>
                <a:cs typeface="Times New Roman" panose="02020603050405020304" pitchFamily="18" charset="0"/>
              </a:rPr>
              <a:t>matches</a:t>
            </a:r>
            <a:r>
              <a:rPr lang="en-US" sz="1700" dirty="0">
                <a:solidFill>
                  <a:schemeClr val="bg1"/>
                </a:solidFill>
                <a:latin typeface="Times New Roman" panose="02020603050405020304" pitchFamily="18" charset="0"/>
                <a:cs typeface="Times New Roman" panose="02020603050405020304" pitchFamily="18" charset="0"/>
              </a:rPr>
              <a:t> the input to its appropriate matching output.</a:t>
            </a:r>
          </a:p>
          <a:p>
            <a:pPr marL="285750" indent="-285750">
              <a:buFont typeface="Wingdings" panose="05000000000000000000" pitchFamily="2" charset="2"/>
              <a:buChar char="v"/>
            </a:pPr>
            <a:r>
              <a:rPr lang="en-US" sz="1700" dirty="0">
                <a:solidFill>
                  <a:schemeClr val="bg1"/>
                </a:solidFill>
                <a:latin typeface="Times New Roman" panose="02020603050405020304" pitchFamily="18" charset="0"/>
                <a:cs typeface="Times New Roman" panose="02020603050405020304" pitchFamily="18" charset="0"/>
              </a:rPr>
              <a:t>Machine Learning Models like neural networks, decision tree etc.. are example for models.</a:t>
            </a:r>
          </a:p>
          <a:p>
            <a:pPr marL="285750" indent="-285750">
              <a:buFont typeface="Wingdings" panose="05000000000000000000" pitchFamily="2" charset="2"/>
              <a:buChar char="v"/>
            </a:pPr>
            <a:r>
              <a:rPr lang="en-US" sz="1700" dirty="0">
                <a:solidFill>
                  <a:schemeClr val="bg1"/>
                </a:solidFill>
                <a:latin typeface="Times New Roman" panose="02020603050405020304" pitchFamily="18" charset="0"/>
                <a:cs typeface="Times New Roman" panose="02020603050405020304" pitchFamily="18" charset="0"/>
              </a:rPr>
              <a:t>So here the </a:t>
            </a:r>
            <a:r>
              <a:rPr lang="en-US" sz="1700" dirty="0">
                <a:solidFill>
                  <a:srgbClr val="00B0F0"/>
                </a:solidFill>
                <a:latin typeface="Times New Roman" panose="02020603050405020304" pitchFamily="18" charset="0"/>
                <a:cs typeface="Times New Roman" panose="02020603050405020304" pitchFamily="18" charset="0"/>
              </a:rPr>
              <a:t>task is to select the best model suitable </a:t>
            </a:r>
            <a:r>
              <a:rPr lang="en-US" sz="1700" dirty="0">
                <a:solidFill>
                  <a:schemeClr val="bg1"/>
                </a:solidFill>
                <a:latin typeface="Times New Roman" panose="02020603050405020304" pitchFamily="18" charset="0"/>
                <a:cs typeface="Times New Roman" panose="02020603050405020304" pitchFamily="18" charset="0"/>
              </a:rPr>
              <a:t>for the considered scenario.</a:t>
            </a:r>
          </a:p>
          <a:p>
            <a:endParaRPr lang="en-US" sz="1700" dirty="0">
              <a:solidFill>
                <a:schemeClr val="bg1"/>
              </a:solidFill>
              <a:latin typeface="Times New Roman" panose="02020603050405020304" pitchFamily="18" charset="0"/>
              <a:cs typeface="Times New Roman" panose="02020603050405020304" pitchFamily="18" charset="0"/>
            </a:endParaRPr>
          </a:p>
          <a:p>
            <a:r>
              <a:rPr lang="en-GB" sz="1600" u="sng" dirty="0">
                <a:solidFill>
                  <a:schemeClr val="bg1"/>
                </a:solidFill>
                <a:latin typeface="Times New Roman" panose="02020603050405020304" pitchFamily="18" charset="0"/>
                <a:cs typeface="Times New Roman" panose="02020603050405020304" pitchFamily="18" charset="0"/>
              </a:rPr>
              <a:t>Problem type: </a:t>
            </a:r>
            <a:r>
              <a:rPr lang="en-GB" sz="1600" u="sng" dirty="0">
                <a:solidFill>
                  <a:srgbClr val="00B0F0"/>
                </a:solidFill>
                <a:latin typeface="Times New Roman" panose="02020603050405020304" pitchFamily="18" charset="0"/>
                <a:cs typeface="Times New Roman" panose="02020603050405020304" pitchFamily="18" charset="0"/>
              </a:rPr>
              <a:t>Model</a:t>
            </a:r>
            <a:r>
              <a:rPr lang="en-GB" sz="1600" u="sng" dirty="0">
                <a:solidFill>
                  <a:schemeClr val="bg1"/>
                </a:solidFill>
                <a:latin typeface="Times New Roman" panose="02020603050405020304" pitchFamily="18" charset="0"/>
                <a:cs typeface="Times New Roman" panose="02020603050405020304" pitchFamily="18" charset="0"/>
              </a:rPr>
              <a:t> Unknown</a:t>
            </a:r>
            <a:endParaRPr lang="en-US" sz="1700" u="sng" dirty="0">
              <a:solidFill>
                <a:schemeClr val="bg1"/>
              </a:solidFill>
              <a:latin typeface="Times New Roman" panose="02020603050405020304" pitchFamily="18" charset="0"/>
              <a:cs typeface="Times New Roman" panose="02020603050405020304" pitchFamily="18" charset="0"/>
            </a:endParaRPr>
          </a:p>
          <a:p>
            <a:r>
              <a:rPr lang="en-GB" sz="1700" u="sng" dirty="0">
                <a:solidFill>
                  <a:srgbClr val="00B0F0"/>
                </a:solidFill>
                <a:latin typeface="Times New Roman" panose="02020603050405020304" pitchFamily="18" charset="0"/>
                <a:cs typeface="Times New Roman" panose="02020603050405020304" pitchFamily="18" charset="0"/>
              </a:rPr>
              <a:t>Given</a:t>
            </a:r>
            <a:r>
              <a:rPr lang="en-GB" sz="1700" u="sng" dirty="0">
                <a:solidFill>
                  <a:schemeClr val="bg1"/>
                </a:solidFill>
                <a:latin typeface="Times New Roman" panose="02020603050405020304" pitchFamily="18" charset="0"/>
                <a:cs typeface="Times New Roman" panose="02020603050405020304" pitchFamily="18" charset="0"/>
              </a:rPr>
              <a:t> sets of </a:t>
            </a:r>
            <a:r>
              <a:rPr lang="en-GB" sz="1700" u="sng" dirty="0">
                <a:solidFill>
                  <a:srgbClr val="00B0F0"/>
                </a:solidFill>
                <a:latin typeface="Times New Roman" panose="02020603050405020304" pitchFamily="18" charset="0"/>
                <a:cs typeface="Times New Roman" panose="02020603050405020304" pitchFamily="18" charset="0"/>
              </a:rPr>
              <a:t>inputs</a:t>
            </a:r>
            <a:r>
              <a:rPr lang="en-GB" sz="1700" u="sng" dirty="0">
                <a:solidFill>
                  <a:schemeClr val="bg1"/>
                </a:solidFill>
                <a:latin typeface="Times New Roman" panose="02020603050405020304" pitchFamily="18" charset="0"/>
                <a:cs typeface="Times New Roman" panose="02020603050405020304" pitchFamily="18" charset="0"/>
              </a:rPr>
              <a:t> &amp; </a:t>
            </a:r>
            <a:r>
              <a:rPr lang="en-GB" sz="1700" u="sng" dirty="0">
                <a:solidFill>
                  <a:srgbClr val="00B0F0"/>
                </a:solidFill>
                <a:latin typeface="Times New Roman" panose="02020603050405020304" pitchFamily="18" charset="0"/>
                <a:cs typeface="Times New Roman" panose="02020603050405020304" pitchFamily="18" charset="0"/>
              </a:rPr>
              <a:t>corresponding outputs </a:t>
            </a:r>
            <a:r>
              <a:rPr lang="en-GB" sz="1700" u="sng" dirty="0">
                <a:solidFill>
                  <a:schemeClr val="bg1"/>
                </a:solidFill>
                <a:latin typeface="Times New Roman" panose="02020603050405020304" pitchFamily="18" charset="0"/>
                <a:cs typeface="Times New Roman" panose="02020603050405020304" pitchFamily="18" charset="0"/>
              </a:rPr>
              <a:t>.</a:t>
            </a:r>
          </a:p>
          <a:p>
            <a:r>
              <a:rPr lang="en-GB" sz="1700" u="sng" dirty="0">
                <a:solidFill>
                  <a:schemeClr val="bg1"/>
                </a:solidFill>
                <a:latin typeface="Times New Roman" panose="02020603050405020304" pitchFamily="18" charset="0"/>
                <a:cs typeface="Times New Roman" panose="02020603050405020304" pitchFamily="18" charset="0"/>
              </a:rPr>
              <a:t> </a:t>
            </a:r>
            <a:r>
              <a:rPr lang="en-GB" sz="1700" u="sng" dirty="0">
                <a:solidFill>
                  <a:srgbClr val="00B0F0"/>
                </a:solidFill>
                <a:latin typeface="Times New Roman" panose="02020603050405020304" pitchFamily="18" charset="0"/>
                <a:cs typeface="Times New Roman" panose="02020603050405020304" pitchFamily="18" charset="0"/>
              </a:rPr>
              <a:t>We seek a model </a:t>
            </a:r>
            <a:r>
              <a:rPr lang="en-US" sz="1700" u="sng" dirty="0">
                <a:solidFill>
                  <a:schemeClr val="bg1"/>
                </a:solidFill>
                <a:latin typeface="Times New Roman" panose="02020603050405020304" pitchFamily="18" charset="0"/>
                <a:cs typeface="Times New Roman" panose="02020603050405020304" pitchFamily="18" charset="0"/>
              </a:rPr>
              <a:t>that</a:t>
            </a:r>
            <a:r>
              <a:rPr lang="en-GB" sz="1700" u="sng" dirty="0">
                <a:solidFill>
                  <a:schemeClr val="bg1"/>
                </a:solidFill>
                <a:latin typeface="Times New Roman" panose="02020603050405020304" pitchFamily="18" charset="0"/>
                <a:cs typeface="Times New Roman" panose="02020603050405020304" pitchFamily="18" charset="0"/>
              </a:rPr>
              <a:t> </a:t>
            </a:r>
            <a:r>
              <a:rPr lang="en-GB" sz="1700" u="sng" dirty="0">
                <a:solidFill>
                  <a:srgbClr val="00B0F0"/>
                </a:solidFill>
                <a:latin typeface="Times New Roman" panose="02020603050405020304" pitchFamily="18" charset="0"/>
                <a:cs typeface="Times New Roman" panose="02020603050405020304" pitchFamily="18" charset="0"/>
              </a:rPr>
              <a:t>deliver</a:t>
            </a:r>
            <a:r>
              <a:rPr lang="en-US" sz="1700" u="sng" dirty="0">
                <a:solidFill>
                  <a:srgbClr val="00B0F0"/>
                </a:solidFill>
                <a:latin typeface="Times New Roman" panose="02020603050405020304" pitchFamily="18" charset="0"/>
                <a:cs typeface="Times New Roman" panose="02020603050405020304" pitchFamily="18" charset="0"/>
              </a:rPr>
              <a:t>s</a:t>
            </a:r>
            <a:r>
              <a:rPr lang="en-GB" sz="1700" u="sng" dirty="0">
                <a:solidFill>
                  <a:schemeClr val="bg1"/>
                </a:solidFill>
                <a:latin typeface="Times New Roman" panose="02020603050405020304" pitchFamily="18" charset="0"/>
                <a:cs typeface="Times New Roman" panose="02020603050405020304" pitchFamily="18" charset="0"/>
              </a:rPr>
              <a:t> the </a:t>
            </a:r>
            <a:r>
              <a:rPr lang="en-GB" sz="1700" u="sng" dirty="0">
                <a:solidFill>
                  <a:srgbClr val="00B0F0"/>
                </a:solidFill>
                <a:latin typeface="Times New Roman" panose="02020603050405020304" pitchFamily="18" charset="0"/>
                <a:cs typeface="Times New Roman" panose="02020603050405020304" pitchFamily="18" charset="0"/>
              </a:rPr>
              <a:t>correct output </a:t>
            </a:r>
            <a:r>
              <a:rPr lang="en-GB" sz="1700" u="sng" dirty="0">
                <a:solidFill>
                  <a:schemeClr val="bg1"/>
                </a:solidFill>
                <a:latin typeface="Times New Roman" panose="02020603050405020304" pitchFamily="18" charset="0"/>
                <a:cs typeface="Times New Roman" panose="02020603050405020304" pitchFamily="18" charset="0"/>
              </a:rPr>
              <a:t>for </a:t>
            </a:r>
            <a:r>
              <a:rPr lang="en-GB" sz="1700" u="sng" dirty="0">
                <a:solidFill>
                  <a:srgbClr val="00B0F0"/>
                </a:solidFill>
                <a:latin typeface="Times New Roman" panose="02020603050405020304" pitchFamily="18" charset="0"/>
                <a:cs typeface="Times New Roman" panose="02020603050405020304" pitchFamily="18" charset="0"/>
              </a:rPr>
              <a:t>every known input</a:t>
            </a:r>
            <a:r>
              <a:rPr lang="en-GB" sz="1700" u="sng" dirty="0">
                <a:solidFill>
                  <a:schemeClr val="bg1"/>
                </a:solidFill>
                <a:latin typeface="Times New Roman" panose="02020603050405020304" pitchFamily="18" charset="0"/>
                <a:cs typeface="Times New Roman" panose="02020603050405020304" pitchFamily="18" charset="0"/>
              </a:rPr>
              <a:t>.</a:t>
            </a:r>
          </a:p>
          <a:p>
            <a:endParaRPr lang="en-GB" sz="1700" u="sng" dirty="0">
              <a:solidFill>
                <a:schemeClr val="bg1"/>
              </a:solidFill>
              <a:latin typeface="Times New Roman" panose="02020603050405020304" pitchFamily="18" charset="0"/>
              <a:cs typeface="Times New Roman" panose="02020603050405020304" pitchFamily="18" charset="0"/>
            </a:endParaRPr>
          </a:p>
          <a:p>
            <a:endParaRPr lang="en-US" dirty="0">
              <a:solidFill>
                <a:schemeClr val="bg1"/>
              </a:solidFill>
            </a:endParaRPr>
          </a:p>
          <a:p>
            <a:endParaRPr lang="en-US" dirty="0">
              <a:solidFill>
                <a:schemeClr val="bg1"/>
              </a:solidFill>
            </a:endParaRPr>
          </a:p>
        </p:txBody>
      </p:sp>
      <p:pic>
        <p:nvPicPr>
          <p:cNvPr id="4" name="Picture 4"/>
          <p:cNvPicPr>
            <a:picLocks noChangeAspect="1" noChangeArrowheads="1"/>
          </p:cNvPicPr>
          <p:nvPr/>
        </p:nvPicPr>
        <p:blipFill>
          <a:blip r:embed="rId2"/>
          <a:srcRect/>
          <a:stretch>
            <a:fillRect/>
          </a:stretch>
        </p:blipFill>
        <p:spPr bwMode="auto">
          <a:xfrm>
            <a:off x="881369" y="3335275"/>
            <a:ext cx="5650085" cy="1655520"/>
          </a:xfrm>
          <a:prstGeom prst="rect">
            <a:avLst/>
          </a:prstGeom>
          <a:noFill/>
          <a:ln w="9525">
            <a:noFill/>
            <a:miter lim="800000"/>
            <a:headEnd/>
            <a:tailEnd/>
          </a:ln>
          <a:effectLst/>
        </p:spPr>
      </p:pic>
    </p:spTree>
    <p:extLst>
      <p:ext uri="{BB962C8B-B14F-4D97-AF65-F5344CB8AC3E}">
        <p14:creationId xmlns:p14="http://schemas.microsoft.com/office/powerpoint/2010/main" val="38114482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43555" y="128470"/>
            <a:ext cx="7024430" cy="523220"/>
          </a:xfrm>
          <a:prstGeom prst="rect">
            <a:avLst/>
          </a:prstGeom>
        </p:spPr>
        <p:txBody>
          <a:bodyPr wrap="square">
            <a:spAutoFit/>
          </a:bodyPr>
          <a:lstStyle/>
          <a:p>
            <a:r>
              <a:rPr lang="en-GB" sz="2800" b="1" u="sng" dirty="0">
                <a:solidFill>
                  <a:srgbClr val="002060"/>
                </a:solidFill>
                <a:latin typeface="Monotype Corsiva" panose="03010101010201010101" pitchFamily="66" charset="0"/>
                <a:cs typeface="Times New Roman" panose="02020603050405020304" pitchFamily="18" charset="0"/>
              </a:rPr>
              <a:t>Problem type 3-  </a:t>
            </a:r>
            <a:r>
              <a:rPr lang="en-GB" sz="2800" b="1" u="sng" dirty="0">
                <a:solidFill>
                  <a:srgbClr val="C00000"/>
                </a:solidFill>
                <a:latin typeface="Monotype Corsiva" panose="03010101010201010101" pitchFamily="66" charset="0"/>
                <a:cs typeface="Times New Roman" panose="02020603050405020304" pitchFamily="18" charset="0"/>
              </a:rPr>
              <a:t>Outputs </a:t>
            </a:r>
            <a:r>
              <a:rPr lang="en-GB" sz="2800" b="1" u="sng" dirty="0">
                <a:solidFill>
                  <a:srgbClr val="002060"/>
                </a:solidFill>
                <a:latin typeface="Monotype Corsiva" panose="03010101010201010101" pitchFamily="66" charset="0"/>
                <a:cs typeface="Times New Roman" panose="02020603050405020304" pitchFamily="18" charset="0"/>
              </a:rPr>
              <a:t> Unknown.</a:t>
            </a:r>
            <a:endParaRPr lang="en-US" sz="2800" b="1" u="sng" dirty="0">
              <a:solidFill>
                <a:srgbClr val="002060"/>
              </a:solidFill>
              <a:latin typeface="Monotype Corsiva" panose="03010101010201010101" pitchFamily="66" charset="0"/>
              <a:cs typeface="Times New Roman" panose="02020603050405020304" pitchFamily="18" charset="0"/>
            </a:endParaRPr>
          </a:p>
        </p:txBody>
      </p:sp>
      <p:sp>
        <p:nvSpPr>
          <p:cNvPr id="3" name="Rectangle 2"/>
          <p:cNvSpPr/>
          <p:nvPr/>
        </p:nvSpPr>
        <p:spPr>
          <a:xfrm>
            <a:off x="132843" y="1242568"/>
            <a:ext cx="9009595" cy="1815882"/>
          </a:xfrm>
          <a:prstGeom prst="rect">
            <a:avLst/>
          </a:prstGeom>
        </p:spPr>
        <p:txBody>
          <a:bodyPr wrap="square">
            <a:spAutoFit/>
          </a:bodyPr>
          <a:lstStyle/>
          <a:p>
            <a:pPr marL="285750" indent="-285750">
              <a:buFont typeface="Wingdings" panose="05000000000000000000" pitchFamily="2" charset="2"/>
              <a:buChar char="v"/>
            </a:pPr>
            <a:r>
              <a:rPr lang="en-GB" sz="1600" dirty="0">
                <a:solidFill>
                  <a:schemeClr val="bg1"/>
                </a:solidFill>
                <a:latin typeface="Times New Roman" panose="02020603050405020304" pitchFamily="18" charset="0"/>
                <a:cs typeface="Times New Roman" panose="02020603050405020304" pitchFamily="18" charset="0"/>
              </a:rPr>
              <a:t>We have a </a:t>
            </a:r>
            <a:r>
              <a:rPr lang="en-GB" sz="1600" i="1" dirty="0">
                <a:solidFill>
                  <a:srgbClr val="00B0F0"/>
                </a:solidFill>
                <a:latin typeface="Times New Roman" panose="02020603050405020304" pitchFamily="18" charset="0"/>
                <a:cs typeface="Times New Roman" panose="02020603050405020304" pitchFamily="18" charset="0"/>
              </a:rPr>
              <a:t>given model </a:t>
            </a:r>
            <a:r>
              <a:rPr lang="en-GB" sz="1600" dirty="0">
                <a:solidFill>
                  <a:schemeClr val="bg1"/>
                </a:solidFill>
                <a:latin typeface="Times New Roman" panose="02020603050405020304" pitchFamily="18" charset="0"/>
                <a:cs typeface="Times New Roman" panose="02020603050405020304" pitchFamily="18" charset="0"/>
              </a:rPr>
              <a:t>and </a:t>
            </a:r>
            <a:r>
              <a:rPr lang="en-GB" sz="1600" i="1" dirty="0">
                <a:solidFill>
                  <a:srgbClr val="00B0F0"/>
                </a:solidFill>
                <a:latin typeface="Times New Roman" panose="02020603050405020304" pitchFamily="18" charset="0"/>
                <a:cs typeface="Times New Roman" panose="02020603050405020304" pitchFamily="18" charset="0"/>
              </a:rPr>
              <a:t>wish to know the outputs </a:t>
            </a:r>
            <a:r>
              <a:rPr lang="en-GB" sz="1600" dirty="0">
                <a:solidFill>
                  <a:schemeClr val="bg1"/>
                </a:solidFill>
                <a:latin typeface="Times New Roman" panose="02020603050405020304" pitchFamily="18" charset="0"/>
                <a:cs typeface="Times New Roman" panose="02020603050405020304" pitchFamily="18" charset="0"/>
              </a:rPr>
              <a:t>that arise under different </a:t>
            </a:r>
            <a:r>
              <a:rPr lang="en-GB" sz="1600" i="1" dirty="0">
                <a:solidFill>
                  <a:srgbClr val="00B0F0"/>
                </a:solidFill>
                <a:latin typeface="Times New Roman" panose="02020603050405020304" pitchFamily="18" charset="0"/>
                <a:cs typeface="Times New Roman" panose="02020603050405020304" pitchFamily="18" charset="0"/>
              </a:rPr>
              <a:t>given input </a:t>
            </a:r>
            <a:r>
              <a:rPr lang="en-GB" sz="1600" dirty="0">
                <a:solidFill>
                  <a:schemeClr val="bg1"/>
                </a:solidFill>
                <a:latin typeface="Times New Roman" panose="02020603050405020304" pitchFamily="18" charset="0"/>
                <a:cs typeface="Times New Roman" panose="02020603050405020304" pitchFamily="18" charset="0"/>
              </a:rPr>
              <a:t>conditions.</a:t>
            </a:r>
          </a:p>
          <a:p>
            <a:pPr marL="285750" indent="-285750">
              <a:buFont typeface="Wingdings" panose="05000000000000000000" pitchFamily="2" charset="2"/>
              <a:buChar char="v"/>
            </a:pPr>
            <a:r>
              <a:rPr lang="en-GB" sz="1600" dirty="0">
                <a:solidFill>
                  <a:schemeClr val="bg1"/>
                </a:solidFill>
                <a:latin typeface="Times New Roman" panose="02020603050405020304" pitchFamily="18" charset="0"/>
                <a:cs typeface="Times New Roman" panose="02020603050405020304" pitchFamily="18" charset="0"/>
              </a:rPr>
              <a:t>The task is to find the results/ correct outputs/solutions to the given input/problem when processed by a model.</a:t>
            </a:r>
          </a:p>
          <a:p>
            <a:endParaRPr lang="en-GB" sz="1600" dirty="0">
              <a:solidFill>
                <a:schemeClr val="bg1"/>
              </a:solidFill>
              <a:latin typeface="Times New Roman" panose="02020603050405020304" pitchFamily="18" charset="0"/>
              <a:cs typeface="Times New Roman" panose="02020603050405020304" pitchFamily="18" charset="0"/>
            </a:endParaRPr>
          </a:p>
          <a:p>
            <a:endParaRPr lang="en-GB" sz="1600" dirty="0">
              <a:solidFill>
                <a:schemeClr val="bg1"/>
              </a:solidFill>
              <a:latin typeface="Times New Roman" panose="02020603050405020304" pitchFamily="18" charset="0"/>
              <a:cs typeface="Times New Roman" panose="02020603050405020304" pitchFamily="18" charset="0"/>
            </a:endParaRPr>
          </a:p>
          <a:p>
            <a:pPr lvl="1"/>
            <a:endParaRPr lang="en-GB" sz="1600" dirty="0">
              <a:solidFill>
                <a:schemeClr val="bg1"/>
              </a:solidFill>
              <a:latin typeface="Times New Roman" panose="02020603050405020304" pitchFamily="18" charset="0"/>
              <a:cs typeface="Times New Roman" panose="02020603050405020304" pitchFamily="18" charset="0"/>
            </a:endParaRPr>
          </a:p>
          <a:p>
            <a:pPr lvl="1"/>
            <a:endParaRPr lang="en-GB" sz="1600" dirty="0">
              <a:solidFill>
                <a:schemeClr val="bg1"/>
              </a:solidFill>
              <a:latin typeface="Times New Roman" panose="02020603050405020304" pitchFamily="18" charset="0"/>
              <a:cs typeface="Times New Roman" panose="02020603050405020304" pitchFamily="18" charset="0"/>
            </a:endParaRPr>
          </a:p>
        </p:txBody>
      </p:sp>
      <p:pic>
        <p:nvPicPr>
          <p:cNvPr id="4" name="Picture 4"/>
          <p:cNvPicPr>
            <a:picLocks noChangeAspect="1" noChangeArrowheads="1"/>
          </p:cNvPicPr>
          <p:nvPr/>
        </p:nvPicPr>
        <p:blipFill>
          <a:blip r:embed="rId2"/>
          <a:srcRect/>
          <a:stretch>
            <a:fillRect/>
          </a:stretch>
        </p:blipFill>
        <p:spPr bwMode="auto">
          <a:xfrm>
            <a:off x="2128720" y="2266340"/>
            <a:ext cx="4555068" cy="1915674"/>
          </a:xfrm>
          <a:prstGeom prst="rect">
            <a:avLst/>
          </a:prstGeom>
          <a:noFill/>
          <a:ln w="9525">
            <a:noFill/>
            <a:miter lim="800000"/>
            <a:headEnd/>
            <a:tailEnd/>
          </a:ln>
          <a:effectLst/>
        </p:spPr>
      </p:pic>
    </p:spTree>
    <p:extLst>
      <p:ext uri="{BB962C8B-B14F-4D97-AF65-F5344CB8AC3E}">
        <p14:creationId xmlns:p14="http://schemas.microsoft.com/office/powerpoint/2010/main" val="312591329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43555" y="40475"/>
            <a:ext cx="7177135" cy="954107"/>
          </a:xfrm>
          <a:prstGeom prst="rect">
            <a:avLst/>
          </a:prstGeom>
        </p:spPr>
        <p:txBody>
          <a:bodyPr wrap="square">
            <a:spAutoFit/>
          </a:bodyPr>
          <a:lstStyle/>
          <a:p>
            <a:r>
              <a:rPr lang="en-US" sz="2800" b="1" u="sng" dirty="0">
                <a:solidFill>
                  <a:srgbClr val="002060"/>
                </a:solidFill>
                <a:latin typeface="Monotype Corsiva" panose="03010101010201010101" pitchFamily="66" charset="0"/>
                <a:cs typeface="Times New Roman" panose="02020603050405020304" pitchFamily="18" charset="0"/>
              </a:rPr>
              <a:t>Problem Type 2- </a:t>
            </a:r>
            <a:r>
              <a:rPr lang="en-GB" sz="2800" b="1" u="sng" dirty="0">
                <a:solidFill>
                  <a:srgbClr val="C00000"/>
                </a:solidFill>
                <a:latin typeface="Monotype Corsiva" panose="03010101010201010101" pitchFamily="66" charset="0"/>
                <a:cs typeface="Times New Roman" panose="02020603050405020304" pitchFamily="18" charset="0"/>
              </a:rPr>
              <a:t>Output </a:t>
            </a:r>
            <a:r>
              <a:rPr lang="en-GB" sz="2800" b="1" u="sng" dirty="0">
                <a:solidFill>
                  <a:srgbClr val="002060"/>
                </a:solidFill>
                <a:latin typeface="Monotype Corsiva" panose="03010101010201010101" pitchFamily="66" charset="0"/>
                <a:cs typeface="Times New Roman" panose="02020603050405020304" pitchFamily="18" charset="0"/>
              </a:rPr>
              <a:t>Unknown</a:t>
            </a:r>
            <a:r>
              <a:rPr lang="en-GB" sz="2800" b="1" i="1" u="sng" dirty="0">
                <a:solidFill>
                  <a:srgbClr val="002060"/>
                </a:solidFill>
                <a:latin typeface="Monotype Corsiva" panose="03010101010201010101" pitchFamily="66" charset="0"/>
                <a:cs typeface="Times New Roman" panose="02020603050405020304" pitchFamily="18" charset="0"/>
              </a:rPr>
              <a:t> </a:t>
            </a:r>
          </a:p>
          <a:p>
            <a:r>
              <a:rPr lang="en-US" sz="2800" b="1" u="sng" dirty="0">
                <a:solidFill>
                  <a:srgbClr val="002060"/>
                </a:solidFill>
                <a:latin typeface="Monotype Corsiva" panose="03010101010201010101" pitchFamily="66" charset="0"/>
                <a:cs typeface="Times New Roman" panose="02020603050405020304" pitchFamily="18" charset="0"/>
              </a:rPr>
              <a:t>Example: Prediction/ Recognition Problems</a:t>
            </a:r>
            <a:endParaRPr lang="en-US" sz="2800" dirty="0"/>
          </a:p>
        </p:txBody>
      </p:sp>
      <p:sp>
        <p:nvSpPr>
          <p:cNvPr id="3" name="TextBox 2"/>
          <p:cNvSpPr txBox="1"/>
          <p:nvPr/>
        </p:nvSpPr>
        <p:spPr>
          <a:xfrm>
            <a:off x="23625" y="2404754"/>
            <a:ext cx="9163941" cy="2800767"/>
          </a:xfrm>
          <a:prstGeom prst="rect">
            <a:avLst/>
          </a:prstGeom>
          <a:noFill/>
        </p:spPr>
        <p:txBody>
          <a:bodyPr wrap="square" rtlCol="0">
            <a:spAutoFit/>
          </a:bodyPr>
          <a:lstStyle/>
          <a:p>
            <a:pPr marL="285750" indent="-285750">
              <a:buFont typeface="Wingdings" panose="05000000000000000000" pitchFamily="2" charset="2"/>
              <a:buChar char="v"/>
            </a:pPr>
            <a:r>
              <a:rPr lang="en-US" sz="1600" dirty="0">
                <a:solidFill>
                  <a:schemeClr val="bg1"/>
                </a:solidFill>
                <a:latin typeface="Times New Roman" panose="02020603050405020304" pitchFamily="18" charset="0"/>
                <a:cs typeface="Times New Roman" panose="02020603050405020304" pitchFamily="18" charset="0"/>
              </a:rPr>
              <a:t>Prediction problems deals  with  the </a:t>
            </a:r>
            <a:r>
              <a:rPr lang="en-US" sz="1600" dirty="0">
                <a:solidFill>
                  <a:srgbClr val="00B0F0"/>
                </a:solidFill>
                <a:latin typeface="Times New Roman" panose="02020603050405020304" pitchFamily="18" charset="0"/>
                <a:cs typeface="Times New Roman" panose="02020603050405020304" pitchFamily="18" charset="0"/>
              </a:rPr>
              <a:t>finding  the outcome </a:t>
            </a:r>
            <a:r>
              <a:rPr lang="en-US" sz="1600" dirty="0">
                <a:solidFill>
                  <a:schemeClr val="bg1"/>
                </a:solidFill>
                <a:latin typeface="Times New Roman" panose="02020603050405020304" pitchFamily="18" charset="0"/>
                <a:cs typeface="Times New Roman" panose="02020603050405020304" pitchFamily="18" charset="0"/>
              </a:rPr>
              <a:t>/solution </a:t>
            </a:r>
            <a:r>
              <a:rPr lang="en-US" sz="1600" dirty="0">
                <a:solidFill>
                  <a:srgbClr val="00B0F0"/>
                </a:solidFill>
                <a:latin typeface="Times New Roman" panose="02020603050405020304" pitchFamily="18" charset="0"/>
                <a:cs typeface="Times New Roman" panose="02020603050405020304" pitchFamily="18" charset="0"/>
              </a:rPr>
              <a:t>of a new data </a:t>
            </a:r>
            <a:r>
              <a:rPr lang="en-US" sz="1600" dirty="0">
                <a:solidFill>
                  <a:schemeClr val="bg1"/>
                </a:solidFill>
                <a:latin typeface="Times New Roman" panose="02020603050405020304" pitchFamily="18" charset="0"/>
                <a:cs typeface="Times New Roman" panose="02020603050405020304" pitchFamily="18" charset="0"/>
              </a:rPr>
              <a:t>/</a:t>
            </a:r>
            <a:r>
              <a:rPr lang="en-US" sz="1600" dirty="0">
                <a:solidFill>
                  <a:srgbClr val="00B0F0"/>
                </a:solidFill>
                <a:latin typeface="Times New Roman" panose="02020603050405020304" pitchFamily="18" charset="0"/>
                <a:cs typeface="Times New Roman" panose="02020603050405020304" pitchFamily="18" charset="0"/>
              </a:rPr>
              <a:t>input</a:t>
            </a:r>
            <a:r>
              <a:rPr lang="en-US" sz="1600" dirty="0">
                <a:solidFill>
                  <a:schemeClr val="bg1"/>
                </a:solidFill>
                <a:latin typeface="Times New Roman" panose="02020603050405020304" pitchFamily="18" charset="0"/>
                <a:cs typeface="Times New Roman" panose="02020603050405020304" pitchFamily="18" charset="0"/>
              </a:rPr>
              <a:t> which’s outcome /</a:t>
            </a:r>
            <a:r>
              <a:rPr lang="en-US" sz="1600" dirty="0">
                <a:solidFill>
                  <a:srgbClr val="00B0F0"/>
                </a:solidFill>
                <a:latin typeface="Times New Roman" panose="02020603050405020304" pitchFamily="18" charset="0"/>
                <a:cs typeface="Times New Roman" panose="02020603050405020304" pitchFamily="18" charset="0"/>
              </a:rPr>
              <a:t>output is not currently clear </a:t>
            </a:r>
            <a:r>
              <a:rPr lang="en-US" sz="1600" dirty="0">
                <a:solidFill>
                  <a:schemeClr val="bg1"/>
                </a:solidFill>
                <a:latin typeface="Times New Roman" panose="02020603050405020304" pitchFamily="18" charset="0"/>
                <a:cs typeface="Times New Roman" panose="02020603050405020304" pitchFamily="18" charset="0"/>
              </a:rPr>
              <a:t>or known. It’s an important machine learning task.</a:t>
            </a:r>
          </a:p>
          <a:p>
            <a:pPr marL="285750" indent="-285750">
              <a:buFont typeface="Wingdings" panose="05000000000000000000" pitchFamily="2" charset="2"/>
              <a:buChar char="v"/>
            </a:pPr>
            <a:r>
              <a:rPr lang="en-US" sz="1600" dirty="0">
                <a:solidFill>
                  <a:schemeClr val="bg1"/>
                </a:solidFill>
                <a:latin typeface="Times New Roman" panose="02020603050405020304" pitchFamily="18" charset="0"/>
                <a:cs typeface="Times New Roman" panose="02020603050405020304" pitchFamily="18" charset="0"/>
              </a:rPr>
              <a:t>To make predictions on new inputs , prediction algorithms study similar historical data.</a:t>
            </a:r>
          </a:p>
          <a:p>
            <a:pPr marL="285750" indent="-285750">
              <a:buFont typeface="Wingdings" panose="05000000000000000000" pitchFamily="2" charset="2"/>
              <a:buChar char="v"/>
            </a:pPr>
            <a:r>
              <a:rPr lang="en-US" sz="1600" dirty="0">
                <a:solidFill>
                  <a:schemeClr val="bg1"/>
                </a:solidFill>
                <a:latin typeface="Times New Roman" panose="02020603050405020304" pitchFamily="18" charset="0"/>
                <a:cs typeface="Times New Roman" panose="02020603050405020304" pitchFamily="18" charset="0"/>
              </a:rPr>
              <a:t>In order to </a:t>
            </a:r>
            <a:r>
              <a:rPr lang="en-US" sz="1600" dirty="0">
                <a:solidFill>
                  <a:srgbClr val="00B0F0"/>
                </a:solidFill>
                <a:latin typeface="Times New Roman" panose="02020603050405020304" pitchFamily="18" charset="0"/>
                <a:cs typeface="Times New Roman" panose="02020603050405020304" pitchFamily="18" charset="0"/>
              </a:rPr>
              <a:t>make predictions </a:t>
            </a:r>
            <a:r>
              <a:rPr lang="en-US" sz="1600" dirty="0">
                <a:solidFill>
                  <a:schemeClr val="bg1"/>
                </a:solidFill>
                <a:latin typeface="Times New Roman" panose="02020603050405020304" pitchFamily="18" charset="0"/>
                <a:cs typeface="Times New Roman" panose="02020603050405020304" pitchFamily="18" charset="0"/>
              </a:rPr>
              <a:t>on a new  piece of input data , the </a:t>
            </a:r>
            <a:r>
              <a:rPr lang="en-US" sz="1600" dirty="0">
                <a:solidFill>
                  <a:srgbClr val="00B0F0"/>
                </a:solidFill>
                <a:latin typeface="Times New Roman" panose="02020603050405020304" pitchFamily="18" charset="0"/>
                <a:cs typeface="Times New Roman" panose="02020603050405020304" pitchFamily="18" charset="0"/>
              </a:rPr>
              <a:t>system has to </a:t>
            </a:r>
            <a:r>
              <a:rPr lang="en-US" sz="1600" b="1" dirty="0">
                <a:solidFill>
                  <a:srgbClr val="00B0F0"/>
                </a:solidFill>
                <a:latin typeface="Times New Roman" panose="02020603050405020304" pitchFamily="18" charset="0"/>
                <a:cs typeface="Times New Roman" panose="02020603050405020304" pitchFamily="18" charset="0"/>
              </a:rPr>
              <a:t>recognize</a:t>
            </a:r>
            <a:r>
              <a:rPr lang="en-US" sz="1600" dirty="0">
                <a:solidFill>
                  <a:srgbClr val="00B0F0"/>
                </a:solidFill>
                <a:latin typeface="Times New Roman" panose="02020603050405020304" pitchFamily="18" charset="0"/>
                <a:cs typeface="Times New Roman" panose="02020603050405020304" pitchFamily="18" charset="0"/>
              </a:rPr>
              <a:t> </a:t>
            </a:r>
            <a:r>
              <a:rPr lang="en-US" sz="1600" dirty="0">
                <a:solidFill>
                  <a:schemeClr val="bg1"/>
                </a:solidFill>
                <a:latin typeface="Times New Roman" panose="02020603050405020304" pitchFamily="18" charset="0"/>
                <a:cs typeface="Times New Roman" panose="02020603050405020304" pitchFamily="18" charset="0"/>
              </a:rPr>
              <a:t>all the hidden features &amp; relationships of that data item with respect to similar previous historical data.</a:t>
            </a:r>
          </a:p>
          <a:p>
            <a:pPr marL="285750" indent="-285750">
              <a:buFont typeface="Wingdings" panose="05000000000000000000" pitchFamily="2" charset="2"/>
              <a:buChar char="v"/>
            </a:pPr>
            <a:r>
              <a:rPr lang="en-US" sz="1600" dirty="0">
                <a:solidFill>
                  <a:schemeClr val="bg1"/>
                </a:solidFill>
                <a:latin typeface="Times New Roman" panose="02020603050405020304" pitchFamily="18" charset="0"/>
                <a:cs typeface="Times New Roman" panose="02020603050405020304" pitchFamily="18" charset="0"/>
              </a:rPr>
              <a:t>Pattern recognition is the process of </a:t>
            </a:r>
            <a:r>
              <a:rPr lang="en-US" sz="1600" dirty="0">
                <a:solidFill>
                  <a:srgbClr val="00B0F0"/>
                </a:solidFill>
                <a:latin typeface="Times New Roman" panose="02020603050405020304" pitchFamily="18" charset="0"/>
                <a:cs typeface="Times New Roman" panose="02020603050405020304" pitchFamily="18" charset="0"/>
              </a:rPr>
              <a:t>recognizing patterns by using a Machine Learning algorithm</a:t>
            </a:r>
            <a:r>
              <a:rPr lang="en-US" sz="1600" dirty="0">
                <a:solidFill>
                  <a:schemeClr val="bg1"/>
                </a:solidFill>
                <a:latin typeface="Times New Roman" panose="02020603050405020304" pitchFamily="18" charset="0"/>
                <a:cs typeface="Times New Roman" panose="02020603050405020304" pitchFamily="18" charset="0"/>
              </a:rPr>
              <a:t>. This is </a:t>
            </a:r>
            <a:r>
              <a:rPr lang="en-US" sz="1600" dirty="0">
                <a:solidFill>
                  <a:srgbClr val="00B0F0"/>
                </a:solidFill>
                <a:latin typeface="Times New Roman" panose="02020603050405020304" pitchFamily="18" charset="0"/>
                <a:cs typeface="Times New Roman" panose="02020603050405020304" pitchFamily="18" charset="0"/>
              </a:rPr>
              <a:t>usually done or applied  </a:t>
            </a:r>
            <a:r>
              <a:rPr lang="en-US" sz="1600" dirty="0">
                <a:solidFill>
                  <a:schemeClr val="bg1"/>
                </a:solidFill>
                <a:latin typeface="Times New Roman" panose="02020603050405020304" pitchFamily="18" charset="0"/>
                <a:cs typeface="Times New Roman" panose="02020603050405020304" pitchFamily="18" charset="0"/>
              </a:rPr>
              <a:t>for </a:t>
            </a:r>
            <a:r>
              <a:rPr lang="en-US" sz="1600" dirty="0">
                <a:solidFill>
                  <a:srgbClr val="00B0F0"/>
                </a:solidFill>
                <a:latin typeface="Times New Roman" panose="02020603050405020304" pitchFamily="18" charset="0"/>
                <a:cs typeface="Times New Roman" panose="02020603050405020304" pitchFamily="18" charset="0"/>
              </a:rPr>
              <a:t>carrying out various machine learning tasks </a:t>
            </a:r>
            <a:r>
              <a:rPr lang="en-US" sz="1600" dirty="0">
                <a:solidFill>
                  <a:schemeClr val="bg1"/>
                </a:solidFill>
                <a:latin typeface="Times New Roman" panose="02020603050405020304" pitchFamily="18" charset="0"/>
                <a:cs typeface="Times New Roman" panose="02020603050405020304" pitchFamily="18" charset="0"/>
              </a:rPr>
              <a:t>like classification/prediction. </a:t>
            </a:r>
          </a:p>
          <a:p>
            <a:endParaRPr lang="en-US" sz="1600" dirty="0">
              <a:solidFill>
                <a:schemeClr val="bg1"/>
              </a:solidFill>
              <a:latin typeface="Times New Roman" panose="02020603050405020304" pitchFamily="18" charset="0"/>
              <a:cs typeface="Times New Roman" panose="02020603050405020304" pitchFamily="18" charset="0"/>
            </a:endParaRPr>
          </a:p>
          <a:p>
            <a:pPr marL="968375" indent="-968375"/>
            <a:r>
              <a:rPr lang="en-US" sz="1600" i="1" dirty="0">
                <a:solidFill>
                  <a:schemeClr val="bg1"/>
                </a:solidFill>
                <a:latin typeface="Times New Roman" panose="02020603050405020304" pitchFamily="18" charset="0"/>
                <a:cs typeface="Times New Roman" panose="02020603050405020304" pitchFamily="18" charset="0"/>
              </a:rPr>
              <a:t>Examples  </a:t>
            </a:r>
            <a:r>
              <a:rPr lang="en-US" sz="1600" dirty="0">
                <a:solidFill>
                  <a:schemeClr val="bg1"/>
                </a:solidFill>
                <a:latin typeface="Times New Roman" panose="02020603050405020304" pitchFamily="18" charset="0"/>
                <a:cs typeface="Times New Roman" panose="02020603050405020304" pitchFamily="18" charset="0"/>
              </a:rPr>
              <a:t> 1.  Determine the next move/ best action in a marketing campaign.</a:t>
            </a:r>
          </a:p>
          <a:p>
            <a:pPr marL="968375" indent="-968375"/>
            <a:r>
              <a:rPr lang="en-US" sz="1600" dirty="0">
                <a:solidFill>
                  <a:schemeClr val="bg1"/>
                </a:solidFill>
                <a:latin typeface="Times New Roman" panose="02020603050405020304" pitchFamily="18" charset="0"/>
                <a:cs typeface="Times New Roman" panose="02020603050405020304" pitchFamily="18" charset="0"/>
              </a:rPr>
              <a:t>                   2. Finding a transaction that is occurring or occurred is fraudulent or not.</a:t>
            </a:r>
          </a:p>
          <a:p>
            <a:pPr marL="914400" indent="53975"/>
            <a:r>
              <a:rPr lang="en-US" sz="1600" dirty="0">
                <a:solidFill>
                  <a:schemeClr val="bg1"/>
                </a:solidFill>
                <a:latin typeface="Times New Roman" panose="02020603050405020304" pitchFamily="18" charset="0"/>
                <a:cs typeface="Times New Roman" panose="02020603050405020304" pitchFamily="18" charset="0"/>
              </a:rPr>
              <a:t>3. Finger print identification, Computer vision etc.</a:t>
            </a:r>
          </a:p>
        </p:txBody>
      </p:sp>
      <p:sp>
        <p:nvSpPr>
          <p:cNvPr id="4" name="Rectangle 3"/>
          <p:cNvSpPr/>
          <p:nvPr/>
        </p:nvSpPr>
        <p:spPr>
          <a:xfrm>
            <a:off x="122576" y="1081315"/>
            <a:ext cx="6719020" cy="1323439"/>
          </a:xfrm>
          <a:prstGeom prst="rect">
            <a:avLst/>
          </a:prstGeom>
        </p:spPr>
        <p:txBody>
          <a:bodyPr wrap="square">
            <a:spAutoFit/>
          </a:bodyPr>
          <a:lstStyle/>
          <a:p>
            <a:r>
              <a:rPr lang="en-GB" sz="1600" dirty="0">
                <a:solidFill>
                  <a:schemeClr val="bg1"/>
                </a:solidFill>
                <a:latin typeface="Times New Roman" panose="02020603050405020304" pitchFamily="18" charset="0"/>
                <a:cs typeface="Times New Roman" panose="02020603050405020304" pitchFamily="18" charset="0"/>
              </a:rPr>
              <a:t>This </a:t>
            </a:r>
            <a:r>
              <a:rPr lang="en-GB" sz="1600" dirty="0">
                <a:solidFill>
                  <a:srgbClr val="00B0F0"/>
                </a:solidFill>
                <a:latin typeface="Times New Roman" panose="02020603050405020304" pitchFamily="18" charset="0"/>
                <a:cs typeface="Times New Roman" panose="02020603050405020304" pitchFamily="18" charset="0"/>
              </a:rPr>
              <a:t>output unknown problem </a:t>
            </a:r>
            <a:r>
              <a:rPr lang="en-GB" sz="1600" dirty="0">
                <a:solidFill>
                  <a:schemeClr val="bg1"/>
                </a:solidFill>
                <a:latin typeface="Times New Roman" panose="02020603050405020304" pitchFamily="18" charset="0"/>
                <a:cs typeface="Times New Roman" panose="02020603050405020304" pitchFamily="18" charset="0"/>
              </a:rPr>
              <a:t>could be for:</a:t>
            </a:r>
          </a:p>
          <a:p>
            <a:pPr lvl="1"/>
            <a:r>
              <a:rPr lang="en-GB" sz="1600" dirty="0">
                <a:solidFill>
                  <a:schemeClr val="bg1"/>
                </a:solidFill>
                <a:latin typeface="Times New Roman" panose="02020603050405020304" pitchFamily="18" charset="0"/>
                <a:cs typeface="Times New Roman" panose="02020603050405020304" pitchFamily="18" charset="0"/>
              </a:rPr>
              <a:t>Recognition,</a:t>
            </a:r>
          </a:p>
          <a:p>
            <a:pPr lvl="1"/>
            <a:r>
              <a:rPr lang="en-GB" sz="1600" dirty="0">
                <a:solidFill>
                  <a:schemeClr val="bg1"/>
                </a:solidFill>
                <a:latin typeface="Times New Roman" panose="02020603050405020304" pitchFamily="18" charset="0"/>
                <a:cs typeface="Times New Roman" panose="02020603050405020304" pitchFamily="18" charset="0"/>
              </a:rPr>
              <a:t>Prediction,</a:t>
            </a:r>
          </a:p>
          <a:p>
            <a:pPr lvl="1"/>
            <a:r>
              <a:rPr lang="en-GB" sz="1600" dirty="0">
                <a:solidFill>
                  <a:schemeClr val="bg1"/>
                </a:solidFill>
                <a:latin typeface="Times New Roman" panose="02020603050405020304" pitchFamily="18" charset="0"/>
                <a:cs typeface="Times New Roman" panose="02020603050405020304" pitchFamily="18" charset="0"/>
              </a:rPr>
              <a:t>Simulation,</a:t>
            </a:r>
          </a:p>
          <a:p>
            <a:pPr lvl="1"/>
            <a:r>
              <a:rPr lang="en-GB" sz="1600" dirty="0">
                <a:solidFill>
                  <a:schemeClr val="bg1"/>
                </a:solidFill>
                <a:latin typeface="Times New Roman" panose="02020603050405020304" pitchFamily="18" charset="0"/>
                <a:cs typeface="Times New Roman" panose="02020603050405020304" pitchFamily="18" charset="0"/>
              </a:rPr>
              <a:t>Fault Diagnosis</a:t>
            </a:r>
          </a:p>
        </p:txBody>
      </p:sp>
    </p:spTree>
    <p:extLst>
      <p:ext uri="{BB962C8B-B14F-4D97-AF65-F5344CB8AC3E}">
        <p14:creationId xmlns:p14="http://schemas.microsoft.com/office/powerpoint/2010/main" val="29397338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half" idx="2"/>
          </p:nvPr>
        </p:nvSpPr>
        <p:spPr>
          <a:xfrm>
            <a:off x="488924" y="1385689"/>
            <a:ext cx="8246071" cy="1832460"/>
          </a:xfrm>
        </p:spPr>
        <p:txBody>
          <a:bodyPr>
            <a:noAutofit/>
          </a:bodyPr>
          <a:lstStyle/>
          <a:p>
            <a:pPr algn="just"/>
            <a:r>
              <a:rPr lang="en-US" sz="1600" dirty="0">
                <a:latin typeface="Times New Roman" panose="02020603050405020304" pitchFamily="18" charset="0"/>
                <a:cs typeface="Times New Roman" panose="02020603050405020304" pitchFamily="18" charset="0"/>
              </a:rPr>
              <a:t>The followers of </a:t>
            </a:r>
            <a:r>
              <a:rPr lang="en-US" sz="1600" b="1" i="1" dirty="0">
                <a:solidFill>
                  <a:schemeClr val="accent1">
                    <a:lumMod val="60000"/>
                    <a:lumOff val="40000"/>
                  </a:schemeClr>
                </a:solidFill>
                <a:latin typeface="Times New Roman" panose="02020603050405020304" pitchFamily="18" charset="0"/>
                <a:cs typeface="Times New Roman" panose="02020603050405020304" pitchFamily="18" charset="0"/>
              </a:rPr>
              <a:t>Strong AI </a:t>
            </a:r>
            <a:r>
              <a:rPr lang="en-US" sz="1600" dirty="0">
                <a:latin typeface="Times New Roman" panose="02020603050405020304" pitchFamily="18" charset="0"/>
                <a:cs typeface="Times New Roman" panose="02020603050405020304" pitchFamily="18" charset="0"/>
              </a:rPr>
              <a:t>believe that by giving a computer program </a:t>
            </a:r>
            <a:r>
              <a:rPr lang="en-US" sz="1600" dirty="0">
                <a:solidFill>
                  <a:schemeClr val="tx2">
                    <a:lumMod val="40000"/>
                    <a:lumOff val="60000"/>
                  </a:schemeClr>
                </a:solidFill>
                <a:latin typeface="Times New Roman" panose="02020603050405020304" pitchFamily="18" charset="0"/>
                <a:cs typeface="Times New Roman" panose="02020603050405020304" pitchFamily="18" charset="0"/>
              </a:rPr>
              <a:t>sufficient processing power</a:t>
            </a:r>
            <a:r>
              <a:rPr lang="en-US" sz="1600" dirty="0">
                <a:latin typeface="Times New Roman" panose="02020603050405020304" pitchFamily="18" charset="0"/>
                <a:cs typeface="Times New Roman" panose="02020603050405020304" pitchFamily="18" charset="0"/>
              </a:rPr>
              <a:t>, and by providing it with </a:t>
            </a:r>
            <a:r>
              <a:rPr lang="en-US" sz="1600" dirty="0">
                <a:solidFill>
                  <a:schemeClr val="tx2">
                    <a:lumMod val="40000"/>
                    <a:lumOff val="60000"/>
                  </a:schemeClr>
                </a:solidFill>
                <a:latin typeface="Times New Roman" panose="02020603050405020304" pitchFamily="18" charset="0"/>
                <a:cs typeface="Times New Roman" panose="02020603050405020304" pitchFamily="18" charset="0"/>
              </a:rPr>
              <a:t>enough intelligence</a:t>
            </a:r>
            <a:r>
              <a:rPr lang="en-US" sz="1600" dirty="0">
                <a:latin typeface="Times New Roman" panose="02020603050405020304" pitchFamily="18" charset="0"/>
                <a:cs typeface="Times New Roman" panose="02020603050405020304" pitchFamily="18" charset="0"/>
              </a:rPr>
              <a:t>, </a:t>
            </a:r>
            <a:r>
              <a:rPr lang="en-US" sz="1600" dirty="0">
                <a:solidFill>
                  <a:schemeClr val="tx2">
                    <a:lumMod val="40000"/>
                    <a:lumOff val="60000"/>
                  </a:schemeClr>
                </a:solidFill>
                <a:latin typeface="Times New Roman" panose="02020603050405020304" pitchFamily="18" charset="0"/>
                <a:cs typeface="Times New Roman" panose="02020603050405020304" pitchFamily="18" charset="0"/>
              </a:rPr>
              <a:t>one can create a computer that can literally think and is conscious in the same way that a human is conscious.</a:t>
            </a:r>
          </a:p>
          <a:p>
            <a:pPr algn="just"/>
            <a:r>
              <a:rPr lang="en-US" sz="1600" dirty="0">
                <a:latin typeface="Times New Roman" panose="02020603050405020304" pitchFamily="18" charset="0"/>
                <a:cs typeface="Times New Roman" panose="02020603050405020304" pitchFamily="18" charset="0"/>
              </a:rPr>
              <a:t>Many philosophers and Artificial Intelligence researchers consider this view to be false, and even ludicrous. </a:t>
            </a:r>
          </a:p>
          <a:p>
            <a:pPr algn="just"/>
            <a:r>
              <a:rPr lang="en-US" sz="1600" dirty="0">
                <a:latin typeface="Times New Roman" panose="02020603050405020304" pitchFamily="18" charset="0"/>
                <a:cs typeface="Times New Roman" panose="02020603050405020304" pitchFamily="18" charset="0"/>
              </a:rPr>
              <a:t>The possibility of creating a robot with emotions and real consciousness is one that is often explored in the realms of science fiction but is rarely considered to be a goal of Artificial Intelligence.</a:t>
            </a:r>
          </a:p>
        </p:txBody>
      </p:sp>
      <p:sp>
        <p:nvSpPr>
          <p:cNvPr id="8" name="Content Placeholder 7"/>
          <p:cNvSpPr>
            <a:spLocks noGrp="1"/>
          </p:cNvSpPr>
          <p:nvPr>
            <p:ph sz="quarter" idx="4"/>
          </p:nvPr>
        </p:nvSpPr>
        <p:spPr>
          <a:xfrm>
            <a:off x="488924" y="3640685"/>
            <a:ext cx="8166149" cy="1374345"/>
          </a:xfrm>
        </p:spPr>
        <p:txBody>
          <a:bodyPr>
            <a:normAutofit/>
          </a:bodyPr>
          <a:lstStyle/>
          <a:p>
            <a:pPr algn="just"/>
            <a:r>
              <a:rPr lang="en-US" sz="1600" b="1" i="1" dirty="0">
                <a:solidFill>
                  <a:schemeClr val="accent1">
                    <a:lumMod val="60000"/>
                    <a:lumOff val="40000"/>
                  </a:schemeClr>
                </a:solidFill>
                <a:latin typeface="Times New Roman" panose="02020603050405020304" pitchFamily="18" charset="0"/>
                <a:cs typeface="Times New Roman" panose="02020603050405020304" pitchFamily="18" charset="0"/>
              </a:rPr>
              <a:t>Weak AI</a:t>
            </a:r>
            <a:r>
              <a:rPr lang="en-US" sz="1600" b="1" dirty="0">
                <a:latin typeface="Times New Roman" panose="02020603050405020304" pitchFamily="18" charset="0"/>
                <a:cs typeface="Times New Roman" panose="02020603050405020304" pitchFamily="18" charset="0"/>
              </a:rPr>
              <a:t>, </a:t>
            </a:r>
            <a:r>
              <a:rPr lang="en-US" sz="1600" dirty="0">
                <a:latin typeface="Times New Roman" panose="02020603050405020304" pitchFamily="18" charset="0"/>
                <a:cs typeface="Times New Roman" panose="02020603050405020304" pitchFamily="18" charset="0"/>
              </a:rPr>
              <a:t>in contrast, is simply the view that </a:t>
            </a:r>
            <a:r>
              <a:rPr lang="en-US" sz="1600" dirty="0">
                <a:solidFill>
                  <a:schemeClr val="tx2">
                    <a:lumMod val="40000"/>
                    <a:lumOff val="60000"/>
                  </a:schemeClr>
                </a:solidFill>
                <a:latin typeface="Times New Roman" panose="02020603050405020304" pitchFamily="18" charset="0"/>
                <a:cs typeface="Times New Roman" panose="02020603050405020304" pitchFamily="18" charset="0"/>
              </a:rPr>
              <a:t>intelligent behavior </a:t>
            </a:r>
            <a:r>
              <a:rPr lang="en-US" sz="1600" dirty="0">
                <a:latin typeface="Times New Roman" panose="02020603050405020304" pitchFamily="18" charset="0"/>
                <a:cs typeface="Times New Roman" panose="02020603050405020304" pitchFamily="18" charset="0"/>
              </a:rPr>
              <a:t>can be modeled and used by computers to solve complex problems. </a:t>
            </a:r>
          </a:p>
          <a:p>
            <a:pPr algn="just"/>
            <a:r>
              <a:rPr lang="en-US" sz="1600" dirty="0">
                <a:latin typeface="Times New Roman" panose="02020603050405020304" pitchFamily="18" charset="0"/>
                <a:cs typeface="Times New Roman" panose="02020603050405020304" pitchFamily="18" charset="0"/>
              </a:rPr>
              <a:t>This point of view argues that </a:t>
            </a:r>
            <a:r>
              <a:rPr lang="en-US" sz="1600" dirty="0">
                <a:solidFill>
                  <a:schemeClr val="tx2">
                    <a:lumMod val="40000"/>
                    <a:lumOff val="60000"/>
                  </a:schemeClr>
                </a:solidFill>
                <a:latin typeface="Times New Roman" panose="02020603050405020304" pitchFamily="18" charset="0"/>
                <a:cs typeface="Times New Roman" panose="02020603050405020304" pitchFamily="18" charset="0"/>
              </a:rPr>
              <a:t>just because a computer behaves intelligently does not prove that it is actually intelligent in the way that a human is</a:t>
            </a:r>
            <a:r>
              <a:rPr lang="en-US" sz="1600" dirty="0">
                <a:solidFill>
                  <a:schemeClr val="tx2">
                    <a:lumMod val="40000"/>
                    <a:lumOff val="60000"/>
                  </a:schemeClr>
                </a:solidFill>
              </a:rPr>
              <a:t>.</a:t>
            </a:r>
            <a:endParaRPr lang="en-US" sz="1600" dirty="0">
              <a:solidFill>
                <a:schemeClr val="tx2">
                  <a:lumMod val="40000"/>
                  <a:lumOff val="60000"/>
                </a:schemeClr>
              </a:solidFill>
              <a:latin typeface="Times New Roman" panose="02020603050405020304" pitchFamily="18" charset="0"/>
              <a:cs typeface="Times New Roman" panose="02020603050405020304" pitchFamily="18" charset="0"/>
            </a:endParaRPr>
          </a:p>
        </p:txBody>
      </p:sp>
      <p:sp>
        <p:nvSpPr>
          <p:cNvPr id="2" name="Title 1"/>
          <p:cNvSpPr>
            <a:spLocks noGrp="1"/>
          </p:cNvSpPr>
          <p:nvPr>
            <p:ph type="title"/>
          </p:nvPr>
        </p:nvSpPr>
        <p:spPr>
          <a:xfrm>
            <a:off x="143555" y="128470"/>
            <a:ext cx="5344675" cy="763525"/>
          </a:xfrm>
        </p:spPr>
        <p:txBody>
          <a:bodyPr/>
          <a:lstStyle/>
          <a:p>
            <a:r>
              <a:rPr lang="en-US" dirty="0"/>
              <a:t>STRONG AI   VS     WEAK  AI</a:t>
            </a:r>
          </a:p>
        </p:txBody>
      </p:sp>
    </p:spTree>
    <p:extLst>
      <p:ext uri="{BB962C8B-B14F-4D97-AF65-F5344CB8AC3E}">
        <p14:creationId xmlns:p14="http://schemas.microsoft.com/office/powerpoint/2010/main" val="41707837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just"/>
            <a:r>
              <a:rPr lang="en-US" dirty="0"/>
              <a:t>                         WEAK  AI</a:t>
            </a:r>
          </a:p>
        </p:txBody>
      </p:sp>
      <p:pic>
        <p:nvPicPr>
          <p:cNvPr id="4" name="Picture 2" descr="Image result for Biometrics"/>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391180" y="1198563"/>
            <a:ext cx="4682066" cy="3511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26763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6664" y="49416"/>
            <a:ext cx="6260905" cy="572644"/>
          </a:xfrm>
        </p:spPr>
        <p:txBody>
          <a:bodyPr>
            <a:noAutofit/>
          </a:bodyPr>
          <a:lstStyle/>
          <a:p>
            <a:pPr algn="just"/>
            <a:r>
              <a:rPr lang="en-US" sz="3200" dirty="0">
                <a:solidFill>
                  <a:schemeClr val="accent1">
                    <a:lumMod val="75000"/>
                  </a:schemeClr>
                </a:solidFill>
                <a:latin typeface="Times New Roman" panose="02020603050405020304" pitchFamily="18" charset="0"/>
                <a:cs typeface="Times New Roman" panose="02020603050405020304" pitchFamily="18" charset="0"/>
              </a:rPr>
              <a:t>                    STRONG  AI ?</a:t>
            </a:r>
          </a:p>
        </p:txBody>
      </p:sp>
      <p:pic>
        <p:nvPicPr>
          <p:cNvPr id="5" name="Picture 2" descr="Image result for Googles Alpha go"/>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0515" y="1372853"/>
            <a:ext cx="4178798" cy="234892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3"/>
          <a:stretch>
            <a:fillRect/>
          </a:stretch>
        </p:blipFill>
        <p:spPr>
          <a:xfrm>
            <a:off x="4419295" y="1350109"/>
            <a:ext cx="4275740" cy="2394414"/>
          </a:xfrm>
          <a:prstGeom prst="rect">
            <a:avLst/>
          </a:prstGeom>
        </p:spPr>
      </p:pic>
      <p:sp>
        <p:nvSpPr>
          <p:cNvPr id="3" name="Rectangle 2"/>
          <p:cNvSpPr/>
          <p:nvPr/>
        </p:nvSpPr>
        <p:spPr>
          <a:xfrm>
            <a:off x="0" y="4057072"/>
            <a:ext cx="9036872" cy="830997"/>
          </a:xfrm>
          <a:prstGeom prst="rect">
            <a:avLst/>
          </a:prstGeom>
        </p:spPr>
        <p:txBody>
          <a:bodyPr wrap="square">
            <a:spAutoFit/>
          </a:bodyPr>
          <a:lstStyle/>
          <a:p>
            <a:pPr algn="just"/>
            <a:r>
              <a:rPr lang="en-US" sz="1600" b="1" dirty="0">
                <a:solidFill>
                  <a:srgbClr val="111111"/>
                </a:solidFill>
                <a:latin typeface="Times New Roman" panose="02020603050405020304" pitchFamily="18" charset="0"/>
                <a:cs typeface="Times New Roman" panose="02020603050405020304" pitchFamily="18" charset="0"/>
              </a:rPr>
              <a:t>Google</a:t>
            </a:r>
            <a:r>
              <a:rPr lang="en-US" sz="1600" dirty="0">
                <a:solidFill>
                  <a:srgbClr val="111111"/>
                </a:solidFill>
                <a:latin typeface="Times New Roman" panose="02020603050405020304" pitchFamily="18" charset="0"/>
                <a:cs typeface="Times New Roman" panose="02020603050405020304" pitchFamily="18" charset="0"/>
              </a:rPr>
              <a:t> </a:t>
            </a:r>
            <a:r>
              <a:rPr lang="en-US" sz="1600" b="1" dirty="0">
                <a:solidFill>
                  <a:srgbClr val="111111"/>
                </a:solidFill>
                <a:latin typeface="Times New Roman" panose="02020603050405020304" pitchFamily="18" charset="0"/>
                <a:cs typeface="Times New Roman" panose="02020603050405020304" pitchFamily="18" charset="0"/>
              </a:rPr>
              <a:t>DeepMind</a:t>
            </a:r>
            <a:r>
              <a:rPr lang="en-US" sz="1600" dirty="0">
                <a:solidFill>
                  <a:srgbClr val="111111"/>
                </a:solidFill>
                <a:latin typeface="Times New Roman" panose="02020603050405020304" pitchFamily="18" charset="0"/>
                <a:cs typeface="Times New Roman" panose="02020603050405020304" pitchFamily="18" charset="0"/>
              </a:rPr>
              <a:t> is a machine learning system that uses algorithms based on </a:t>
            </a:r>
            <a:r>
              <a:rPr lang="en-US" sz="1600" b="1" dirty="0">
                <a:solidFill>
                  <a:srgbClr val="111111"/>
                </a:solidFill>
                <a:latin typeface="Times New Roman" panose="02020603050405020304" pitchFamily="18" charset="0"/>
                <a:cs typeface="Times New Roman" panose="02020603050405020304" pitchFamily="18" charset="0"/>
              </a:rPr>
              <a:t>deep</a:t>
            </a:r>
            <a:r>
              <a:rPr lang="en-US" sz="1600" dirty="0">
                <a:solidFill>
                  <a:srgbClr val="111111"/>
                </a:solidFill>
                <a:latin typeface="Times New Roman" panose="02020603050405020304" pitchFamily="18" charset="0"/>
                <a:cs typeface="Times New Roman" panose="02020603050405020304" pitchFamily="18" charset="0"/>
              </a:rPr>
              <a:t> neural networks and reinforcement learning to train on massive datasets to be able to predict outcomes. </a:t>
            </a:r>
          </a:p>
          <a:p>
            <a:pPr algn="just"/>
            <a:r>
              <a:rPr lang="en-US" sz="1600" b="1" dirty="0">
                <a:solidFill>
                  <a:srgbClr val="111111"/>
                </a:solidFill>
                <a:latin typeface="Times New Roman" panose="02020603050405020304" pitchFamily="18" charset="0"/>
                <a:cs typeface="Times New Roman" panose="02020603050405020304" pitchFamily="18" charset="0"/>
              </a:rPr>
              <a:t>Google</a:t>
            </a:r>
            <a:r>
              <a:rPr lang="en-US" sz="1600" dirty="0">
                <a:solidFill>
                  <a:srgbClr val="111111"/>
                </a:solidFill>
                <a:latin typeface="Times New Roman" panose="02020603050405020304" pitchFamily="18" charset="0"/>
                <a:cs typeface="Times New Roman" panose="02020603050405020304" pitchFamily="18" charset="0"/>
              </a:rPr>
              <a:t> </a:t>
            </a:r>
            <a:r>
              <a:rPr lang="en-US" sz="1600" b="1" dirty="0">
                <a:solidFill>
                  <a:srgbClr val="111111"/>
                </a:solidFill>
                <a:latin typeface="Times New Roman" panose="02020603050405020304" pitchFamily="18" charset="0"/>
                <a:cs typeface="Times New Roman" panose="02020603050405020304" pitchFamily="18" charset="0"/>
              </a:rPr>
              <a:t>DeepMind</a:t>
            </a:r>
            <a:r>
              <a:rPr lang="en-US" sz="1600" dirty="0">
                <a:solidFill>
                  <a:srgbClr val="111111"/>
                </a:solidFill>
                <a:latin typeface="Times New Roman" panose="02020603050405020304" pitchFamily="18" charset="0"/>
                <a:cs typeface="Times New Roman" panose="02020603050405020304" pitchFamily="18" charset="0"/>
              </a:rPr>
              <a:t> is a prominent example of machine learning that illustrates what advanced AI.</a:t>
            </a:r>
            <a:endParaRPr lang="en-US"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649418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143555" y="1265057"/>
            <a:ext cx="8544582" cy="3766041"/>
            <a:chOff x="143555" y="1265057"/>
            <a:chExt cx="8544582" cy="3766041"/>
          </a:xfrm>
        </p:grpSpPr>
        <p:pic>
          <p:nvPicPr>
            <p:cNvPr id="5" name="Picture 2" descr="Image result for turing test rob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3555" y="1265057"/>
              <a:ext cx="5724062" cy="3765915"/>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4"/>
            <a:stretch>
              <a:fillRect/>
            </a:stretch>
          </p:blipFill>
          <p:spPr>
            <a:xfrm>
              <a:off x="5867617" y="1265057"/>
              <a:ext cx="2820520" cy="3766041"/>
            </a:xfrm>
            <a:prstGeom prst="rect">
              <a:avLst/>
            </a:prstGeom>
          </p:spPr>
        </p:pic>
      </p:grpSp>
    </p:spTree>
    <p:extLst>
      <p:ext uri="{BB962C8B-B14F-4D97-AF65-F5344CB8AC3E}">
        <p14:creationId xmlns:p14="http://schemas.microsoft.com/office/powerpoint/2010/main" val="32803852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96260" y="1197405"/>
            <a:ext cx="8551480" cy="3754874"/>
          </a:xfrm>
          <a:prstGeom prst="rect">
            <a:avLst/>
          </a:prstGeom>
        </p:spPr>
        <p:txBody>
          <a:bodyPr wrap="square">
            <a:spAutoFit/>
          </a:bodyPr>
          <a:lstStyle/>
          <a:p>
            <a:pPr marL="285750" indent="-285750" algn="just">
              <a:buFont typeface="Arial" panose="020B0604020202020204" pitchFamily="34" charset="0"/>
              <a:buChar char="•"/>
            </a:pPr>
            <a:r>
              <a:rPr lang="en-US" sz="1600" dirty="0">
                <a:solidFill>
                  <a:schemeClr val="bg1"/>
                </a:solidFill>
                <a:latin typeface="Times New Roman" panose="02020603050405020304" pitchFamily="18" charset="0"/>
                <a:cs typeface="Times New Roman" panose="02020603050405020304" pitchFamily="18" charset="0"/>
              </a:rPr>
              <a:t>An English-speaking human is placed inside a room. This human does not speak any language other than English and in particular has no ability to read, speak, or understand Chinese.</a:t>
            </a:r>
          </a:p>
          <a:p>
            <a:pPr algn="just"/>
            <a:endParaRPr lang="en-US" sz="1600" dirty="0">
              <a:solidFill>
                <a:schemeClr val="bg1"/>
              </a:solidFill>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sz="1600" dirty="0">
                <a:solidFill>
                  <a:schemeClr val="bg1"/>
                </a:solidFill>
                <a:latin typeface="Times New Roman" panose="02020603050405020304" pitchFamily="18" charset="0"/>
                <a:cs typeface="Times New Roman" panose="02020603050405020304" pitchFamily="18" charset="0"/>
              </a:rPr>
              <a:t>Inside the room with the human are a set of cards, upon which are printed Chinese symbols, and a set of instructions that are written in English. </a:t>
            </a:r>
          </a:p>
          <a:p>
            <a:pPr algn="just"/>
            <a:endParaRPr lang="en-US" sz="1600" dirty="0">
              <a:solidFill>
                <a:schemeClr val="bg1"/>
              </a:solidFill>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sz="1600" dirty="0">
                <a:solidFill>
                  <a:schemeClr val="bg1"/>
                </a:solidFill>
                <a:latin typeface="Times New Roman" panose="02020603050405020304" pitchFamily="18" charset="0"/>
                <a:cs typeface="Times New Roman" panose="02020603050405020304" pitchFamily="18" charset="0"/>
              </a:rPr>
              <a:t>A story, in Chinese, is fed into the room through a slot, along with a set of questions about the story. </a:t>
            </a:r>
          </a:p>
          <a:p>
            <a:pPr marL="285750" indent="-285750" algn="just">
              <a:buFont typeface="Arial" panose="020B0604020202020204" pitchFamily="34" charset="0"/>
              <a:buChar char="•"/>
            </a:pPr>
            <a:endParaRPr lang="en-US" sz="1600" dirty="0">
              <a:solidFill>
                <a:schemeClr val="bg1"/>
              </a:solidFill>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sz="1600" dirty="0">
                <a:solidFill>
                  <a:schemeClr val="bg1"/>
                </a:solidFill>
                <a:latin typeface="Times New Roman" panose="02020603050405020304" pitchFamily="18" charset="0"/>
                <a:cs typeface="Times New Roman" panose="02020603050405020304" pitchFamily="18" charset="0"/>
              </a:rPr>
              <a:t>By following the instructions that he has, the agent have to construct answers to the questions from the cards with Chinese symbols and pass them back out through the slot to the questioner. </a:t>
            </a:r>
          </a:p>
          <a:p>
            <a:pPr algn="just"/>
            <a:endParaRPr lang="en-US" sz="1600" dirty="0">
              <a:solidFill>
                <a:schemeClr val="bg1"/>
              </a:solidFill>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sz="1600" dirty="0">
                <a:solidFill>
                  <a:schemeClr val="bg1"/>
                </a:solidFill>
                <a:latin typeface="Times New Roman" panose="02020603050405020304" pitchFamily="18" charset="0"/>
                <a:cs typeface="Times New Roman" panose="02020603050405020304" pitchFamily="18" charset="0"/>
              </a:rPr>
              <a:t>If the system is set up properly,  from the answers it gave , the questioner would believe that the agent inside the room truly understood the story, the questions, and the answers it gave.</a:t>
            </a:r>
          </a:p>
          <a:p>
            <a:pPr algn="just"/>
            <a:endParaRPr lang="en-US" sz="1400" dirty="0">
              <a:solidFill>
                <a:schemeClr val="bg1"/>
              </a:solidFill>
              <a:latin typeface="Times New Roman" panose="02020603050405020304" pitchFamily="18" charset="0"/>
              <a:cs typeface="Times New Roman" panose="02020603050405020304" pitchFamily="18" charset="0"/>
            </a:endParaRPr>
          </a:p>
        </p:txBody>
      </p:sp>
      <p:sp>
        <p:nvSpPr>
          <p:cNvPr id="6" name="Rectangle 5"/>
          <p:cNvSpPr/>
          <p:nvPr/>
        </p:nvSpPr>
        <p:spPr>
          <a:xfrm>
            <a:off x="601670" y="281175"/>
            <a:ext cx="4611006" cy="461665"/>
          </a:xfrm>
          <a:prstGeom prst="rect">
            <a:avLst/>
          </a:prstGeom>
        </p:spPr>
        <p:txBody>
          <a:bodyPr wrap="none">
            <a:spAutoFit/>
          </a:bodyPr>
          <a:lstStyle/>
          <a:p>
            <a:r>
              <a:rPr lang="en-US" sz="2400" b="1" dirty="0">
                <a:solidFill>
                  <a:schemeClr val="accent1">
                    <a:lumMod val="75000"/>
                  </a:schemeClr>
                </a:solidFill>
                <a:latin typeface="Times New Roman" panose="02020603050405020304" pitchFamily="18" charset="0"/>
                <a:cs typeface="Times New Roman" panose="02020603050405020304" pitchFamily="18" charset="0"/>
              </a:rPr>
              <a:t>Searle’s Chinese Room Argument</a:t>
            </a:r>
          </a:p>
        </p:txBody>
      </p:sp>
    </p:spTree>
    <p:extLst>
      <p:ext uri="{BB962C8B-B14F-4D97-AF65-F5344CB8AC3E}">
        <p14:creationId xmlns:p14="http://schemas.microsoft.com/office/powerpoint/2010/main" val="1091006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Image result for searle's chinese roo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821" y="1197405"/>
            <a:ext cx="6605360" cy="3528213"/>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143555" y="281175"/>
            <a:ext cx="5705857" cy="461665"/>
          </a:xfrm>
          <a:prstGeom prst="rect">
            <a:avLst/>
          </a:prstGeom>
        </p:spPr>
        <p:txBody>
          <a:bodyPr wrap="none">
            <a:spAutoFit/>
          </a:bodyPr>
          <a:lstStyle/>
          <a:p>
            <a:r>
              <a:rPr lang="en-US" sz="2400" b="1" dirty="0">
                <a:solidFill>
                  <a:srgbClr val="002060"/>
                </a:solidFill>
                <a:latin typeface="Times New Roman" panose="02020603050405020304" pitchFamily="18" charset="0"/>
                <a:cs typeface="Times New Roman" panose="02020603050405020304" pitchFamily="18" charset="0"/>
              </a:rPr>
              <a:t>Searle’s Chinese Room Argument (contd.)</a:t>
            </a:r>
          </a:p>
        </p:txBody>
      </p:sp>
      <p:pic>
        <p:nvPicPr>
          <p:cNvPr id="6" name="Picture 2" descr="Image result for searle's chinese roo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02124" y="1197405"/>
            <a:ext cx="2441876" cy="2290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477800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4813</TotalTime>
  <Words>2430</Words>
  <Application>Microsoft Office PowerPoint</Application>
  <PresentationFormat>On-screen Show (16:9)</PresentationFormat>
  <Paragraphs>223</Paragraphs>
  <Slides>34</Slides>
  <Notes>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34</vt:i4>
      </vt:variant>
    </vt:vector>
  </HeadingPairs>
  <TitlesOfParts>
    <vt:vector size="42" baseType="lpstr">
      <vt:lpstr>Arial</vt:lpstr>
      <vt:lpstr>Calibri</vt:lpstr>
      <vt:lpstr>Dubai</vt:lpstr>
      <vt:lpstr>Georgia</vt:lpstr>
      <vt:lpstr>Monotype Corsiva</vt:lpstr>
      <vt:lpstr>Times New Roman</vt:lpstr>
      <vt:lpstr>Wingdings</vt:lpstr>
      <vt:lpstr>Office Theme</vt:lpstr>
      <vt:lpstr>Introduction to Artificial Intelligence  </vt:lpstr>
      <vt:lpstr>WHAT IS AI?</vt:lpstr>
      <vt:lpstr>PowerPoint Presentation</vt:lpstr>
      <vt:lpstr>STRONG AI   VS     WEAK  AI</vt:lpstr>
      <vt:lpstr>                         WEAK  AI</vt:lpstr>
      <vt:lpstr>                    STRONG  AI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Julian</dc:creator>
  <cp:lastModifiedBy>Litty Tressa  George</cp:lastModifiedBy>
  <cp:revision>528</cp:revision>
  <dcterms:created xsi:type="dcterms:W3CDTF">2013-08-21T19:17:07Z</dcterms:created>
  <dcterms:modified xsi:type="dcterms:W3CDTF">2022-02-13T11:02:25Z</dcterms:modified>
</cp:coreProperties>
</file>